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4" r:id="rId13"/>
    <p:sldId id="269" r:id="rId14"/>
    <p:sldId id="271" r:id="rId15"/>
    <p:sldId id="273" r:id="rId16"/>
    <p:sldId id="272" r:id="rId17"/>
    <p:sldId id="268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8" autoAdjust="0"/>
    <p:restoredTop sz="95935"/>
  </p:normalViewPr>
  <p:slideViewPr>
    <p:cSldViewPr snapToGrid="0">
      <p:cViewPr varScale="1">
        <p:scale>
          <a:sx n="110" d="100"/>
          <a:sy n="110" d="100"/>
        </p:scale>
        <p:origin x="5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247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4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44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82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5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3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49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30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668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15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1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3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6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06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890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8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999D374-3577-4349-B3A5-172739AAF502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6EEA310-42C3-47BA-9215-A35E27FED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7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2743" y="1380068"/>
            <a:ext cx="10240280" cy="2616199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CONTINUING PROFESSIONAL DEVELOPMENT </a:t>
            </a:r>
            <a:r>
              <a:rPr lang="en-US" sz="4000" b="1" dirty="0"/>
              <a:t>(</a:t>
            </a:r>
            <a:r>
              <a:rPr lang="en-US" sz="4000" b="1" dirty="0" err="1"/>
              <a:t>CPD</a:t>
            </a:r>
            <a:r>
              <a:rPr lang="en-US" sz="4000" b="1" dirty="0"/>
              <a:t>) REGULATION FOR </a:t>
            </a:r>
            <a:r>
              <a:rPr lang="en-US" sz="4000" b="1" dirty="0" err="1"/>
              <a:t>RCICs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13090" y="4895732"/>
            <a:ext cx="4601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Hjalmar Leon, </a:t>
            </a:r>
            <a:r>
              <a:rPr lang="en-US" sz="2400" i="1" dirty="0" smtClean="0"/>
              <a:t>RCIC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994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Activities Eligible for </a:t>
            </a:r>
            <a:r>
              <a:rPr lang="en-US" b="1" dirty="0" err="1" smtClean="0"/>
              <a:t>CPD</a:t>
            </a:r>
            <a:r>
              <a:rPr lang="en-US" b="1" dirty="0" smtClean="0"/>
              <a:t>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151" y="1349828"/>
            <a:ext cx="10018713" cy="550817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b="1" i="1" dirty="0" smtClean="0"/>
              <a:t>Eligible Activities:</a:t>
            </a:r>
            <a:endParaRPr lang="en-US" sz="2000" b="1" i="1" dirty="0"/>
          </a:p>
          <a:p>
            <a:pPr marL="0" indent="0" fontAlgn="base">
              <a:buNone/>
            </a:pPr>
            <a:r>
              <a:rPr lang="en-US" sz="2000" i="1" dirty="0"/>
              <a:t>(f)	</a:t>
            </a:r>
            <a:r>
              <a:rPr lang="en-US" sz="2000" i="1" u="sng" dirty="0"/>
              <a:t>Participating in Activities related to the observation of proceedings before a tribunal or court </a:t>
            </a:r>
            <a:r>
              <a:rPr lang="en-US" sz="2000" i="1" dirty="0"/>
              <a:t>with the exception of Licensees who are completing, or have completed, the Specialization Program where observing tribunal proceedings is a mandatory requirement; and</a:t>
            </a:r>
          </a:p>
          <a:p>
            <a:pPr marL="0" indent="0" fontAlgn="base">
              <a:buNone/>
            </a:pPr>
            <a:r>
              <a:rPr lang="en-US" sz="2000" i="1" dirty="0" smtClean="0"/>
              <a:t>(</a:t>
            </a:r>
            <a:r>
              <a:rPr lang="en-US" sz="2000" i="1" dirty="0"/>
              <a:t>g)	</a:t>
            </a:r>
            <a:r>
              <a:rPr lang="en-US" sz="2000" i="1" u="sng" dirty="0"/>
              <a:t>Participating in group case study discussions </a:t>
            </a:r>
            <a:r>
              <a:rPr lang="en-US" sz="2000" i="1" dirty="0"/>
              <a:t>which, to be approved, must meet the following parameters:</a:t>
            </a:r>
          </a:p>
          <a:p>
            <a:pPr marL="0" indent="0" fontAlgn="base">
              <a:buNone/>
            </a:pPr>
            <a:r>
              <a:rPr lang="en-US" sz="2000" i="1" dirty="0"/>
              <a:t>•	More than one (1) RCIC must be present</a:t>
            </a:r>
            <a:r>
              <a:rPr lang="en-US" sz="2000" i="1" dirty="0" smtClean="0"/>
              <a:t>;</a:t>
            </a:r>
          </a:p>
          <a:p>
            <a:pPr marL="0" indent="0" fontAlgn="base">
              <a:buNone/>
            </a:pPr>
            <a:r>
              <a:rPr lang="en-US" sz="2000" i="1" dirty="0" smtClean="0"/>
              <a:t>•	Groups cannot exceed fifteen (15) participants; and</a:t>
            </a:r>
          </a:p>
          <a:p>
            <a:pPr marL="0" indent="0" fontAlgn="base">
              <a:buNone/>
            </a:pPr>
            <a:r>
              <a:rPr lang="en-US" sz="2000" i="1" dirty="0" smtClean="0"/>
              <a:t>•</a:t>
            </a:r>
            <a:r>
              <a:rPr lang="en-US" sz="2000" i="1" dirty="0"/>
              <a:t>	File-specific discussions are not eligible</a:t>
            </a:r>
          </a:p>
          <a:p>
            <a:pPr marL="0" indent="0" fontAlgn="base">
              <a:buNone/>
            </a:pPr>
            <a:endParaRPr lang="en-CA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7552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Activities NOT Eligible for Licensee </a:t>
            </a:r>
            <a:r>
              <a:rPr lang="en-US" b="1" dirty="0" err="1" smtClean="0"/>
              <a:t>CPD</a:t>
            </a:r>
            <a:r>
              <a:rPr lang="en-US" b="1" dirty="0" smtClean="0"/>
              <a:t>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151" y="1349828"/>
            <a:ext cx="10018713" cy="550817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b="1" i="1" dirty="0" smtClean="0"/>
              <a:t>Not Eligible Activities:</a:t>
            </a:r>
            <a:endParaRPr lang="en-US" sz="2000" b="1" i="1" dirty="0"/>
          </a:p>
          <a:p>
            <a:pPr marL="0" indent="0" fontAlgn="base">
              <a:buNone/>
            </a:pPr>
            <a:r>
              <a:rPr lang="en-CA" sz="2000" i="1" dirty="0" smtClean="0"/>
              <a:t>(a) Practice </a:t>
            </a:r>
            <a:r>
              <a:rPr lang="en-CA" sz="2000" i="1" dirty="0"/>
              <a:t>Management Education (</a:t>
            </a:r>
            <a:r>
              <a:rPr lang="en-CA" sz="2000" i="1" dirty="0" err="1"/>
              <a:t>PME</a:t>
            </a:r>
            <a:r>
              <a:rPr lang="en-CA" sz="2000" i="1" dirty="0"/>
              <a:t>) Courses</a:t>
            </a:r>
            <a:r>
              <a:rPr lang="en-CA" sz="2000" i="1" dirty="0" smtClean="0"/>
              <a:t>;</a:t>
            </a:r>
          </a:p>
          <a:p>
            <a:pPr marL="0" indent="0" fontAlgn="base">
              <a:buNone/>
            </a:pPr>
            <a:r>
              <a:rPr lang="en-US" sz="2000" i="1" dirty="0"/>
              <a:t>(</a:t>
            </a:r>
            <a:r>
              <a:rPr lang="en-US" sz="2000" i="1" dirty="0" smtClean="0"/>
              <a:t>b) Participating </a:t>
            </a:r>
            <a:r>
              <a:rPr lang="en-US" sz="2000" i="1" dirty="0"/>
              <a:t>in the Council’s Mentoring Program as a mentee</a:t>
            </a:r>
            <a:r>
              <a:rPr lang="en-US" sz="2000" i="1" dirty="0" smtClean="0"/>
              <a:t>;</a:t>
            </a:r>
            <a:endParaRPr lang="en-US" sz="2000" i="1" dirty="0"/>
          </a:p>
          <a:p>
            <a:pPr marL="0" indent="0" fontAlgn="base">
              <a:buNone/>
            </a:pPr>
            <a:r>
              <a:rPr lang="en-US" sz="2000" i="1" dirty="0"/>
              <a:t>(d)	Content that does not relate to the Essential Competencies for </a:t>
            </a:r>
            <a:r>
              <a:rPr lang="en-US" sz="2000" i="1" dirty="0" err="1"/>
              <a:t>RCICs</a:t>
            </a:r>
            <a:r>
              <a:rPr lang="en-US" sz="2000" i="1" dirty="0" smtClean="0"/>
              <a:t>;</a:t>
            </a:r>
            <a:endParaRPr lang="en-US" sz="2000" i="1" dirty="0"/>
          </a:p>
          <a:p>
            <a:pPr marL="0" indent="0" fontAlgn="base">
              <a:buNone/>
            </a:pPr>
            <a:r>
              <a:rPr lang="en-US" sz="2000" i="1" dirty="0"/>
              <a:t>(e)	Content and Activities designed for or targeted at soliciting Clients, relating to marketing or </a:t>
            </a:r>
            <a:r>
              <a:rPr lang="en-US" sz="2000" i="1" dirty="0" smtClean="0"/>
              <a:t>	maximizing </a:t>
            </a:r>
            <a:r>
              <a:rPr lang="en-US" sz="2000" i="1" dirty="0"/>
              <a:t>profit</a:t>
            </a:r>
            <a:r>
              <a:rPr lang="en-US" sz="2000" i="1" dirty="0" smtClean="0"/>
              <a:t>;</a:t>
            </a:r>
            <a:endParaRPr lang="en-US" sz="2000" i="1" dirty="0"/>
          </a:p>
          <a:p>
            <a:pPr marL="0" indent="0" fontAlgn="base">
              <a:buNone/>
            </a:pPr>
            <a:r>
              <a:rPr lang="en-US" sz="2000" i="1" dirty="0"/>
              <a:t>(f)	Pro bono work</a:t>
            </a:r>
            <a:r>
              <a:rPr lang="en-US" sz="2000" i="1" dirty="0" smtClean="0"/>
              <a:t>;</a:t>
            </a:r>
            <a:endParaRPr lang="en-US" sz="2000" i="1" dirty="0"/>
          </a:p>
          <a:p>
            <a:pPr marL="0" indent="0" fontAlgn="base">
              <a:buNone/>
            </a:pPr>
            <a:r>
              <a:rPr lang="en-US" sz="2000" i="1" dirty="0" smtClean="0"/>
              <a:t>(g)	Activities </a:t>
            </a:r>
            <a:r>
              <a:rPr lang="en-US" sz="2000" i="1" dirty="0"/>
              <a:t>relating to mentoring other Licensees that are not part of the Council’s Mentoring </a:t>
            </a:r>
            <a:r>
              <a:rPr lang="en-US" sz="2000" i="1" dirty="0" smtClean="0"/>
              <a:t>	Program;</a:t>
            </a:r>
          </a:p>
          <a:p>
            <a:pPr marL="0" indent="0" fontAlgn="base">
              <a:buNone/>
            </a:pPr>
            <a:r>
              <a:rPr lang="en-US" sz="2000" i="1" dirty="0"/>
              <a:t>(h)	Activities marketed as offering a specialized credential. Such Activities are subject to </a:t>
            </a:r>
            <a:r>
              <a:rPr lang="en-US" sz="2000" i="1" dirty="0" smtClean="0"/>
              <a:t>	suspension </a:t>
            </a:r>
            <a:r>
              <a:rPr lang="en-US" sz="2000" i="1" dirty="0"/>
              <a:t>or revocation of approval as outlined in section 12 of this Regulation; and</a:t>
            </a:r>
          </a:p>
          <a:p>
            <a:pPr marL="0" indent="0" fontAlgn="base">
              <a:buNone/>
            </a:pPr>
            <a:r>
              <a:rPr lang="en-US" sz="2000" i="1" dirty="0" smtClean="0"/>
              <a:t>(</a:t>
            </a:r>
            <a:r>
              <a:rPr lang="en-US" sz="2000" i="1" dirty="0" err="1"/>
              <a:t>i</a:t>
            </a:r>
            <a:r>
              <a:rPr lang="en-US" sz="2000" i="1" dirty="0"/>
              <a:t>)	Activities with the same content but delivered in different formats (for example, live online </a:t>
            </a:r>
            <a:r>
              <a:rPr lang="en-US" sz="2000" i="1" dirty="0" smtClean="0"/>
              <a:t>	session </a:t>
            </a:r>
            <a:r>
              <a:rPr lang="en-US" sz="2000" i="1" dirty="0"/>
              <a:t>vs. recorded session) cannot both be claimed towards annual </a:t>
            </a:r>
            <a:r>
              <a:rPr lang="en-US" sz="2000" i="1" dirty="0" err="1"/>
              <a:t>CPD</a:t>
            </a:r>
            <a:r>
              <a:rPr lang="en-US" sz="2000" i="1" dirty="0"/>
              <a:t> requirements</a:t>
            </a:r>
            <a:r>
              <a:rPr lang="en-US" sz="2000" i="1" dirty="0" smtClean="0"/>
              <a:t>.</a:t>
            </a:r>
            <a:endParaRPr lang="en-CA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4062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 fontScale="90000"/>
          </a:bodyPr>
          <a:lstStyle/>
          <a:p>
            <a:pPr algn="l"/>
            <a:r>
              <a:rPr lang="en-CA" dirty="0"/>
              <a:t>S</a:t>
            </a:r>
            <a:r>
              <a:rPr lang="en-CA" dirty="0" smtClean="0"/>
              <a:t>uspension or Revocation of approved </a:t>
            </a:r>
            <a:r>
              <a:rPr lang="en-CA" dirty="0" err="1" smtClean="0"/>
              <a:t>CPD</a:t>
            </a:r>
            <a:r>
              <a:rPr lang="en-CA" dirty="0" smtClean="0"/>
              <a:t>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071" y="1567542"/>
            <a:ext cx="10018713" cy="412350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b="1" i="1" dirty="0" smtClean="0"/>
              <a:t>The </a:t>
            </a:r>
            <a:r>
              <a:rPr lang="en-US" sz="2000" b="1" i="1" dirty="0"/>
              <a:t>Council </a:t>
            </a:r>
            <a:r>
              <a:rPr lang="en-US" sz="2000" b="1" i="1" dirty="0" smtClean="0"/>
              <a:t>reserves </a:t>
            </a:r>
            <a:r>
              <a:rPr lang="en-US" sz="2000" b="1" i="1" dirty="0"/>
              <a:t>the right to suspend or revoke the approval of </a:t>
            </a:r>
            <a:r>
              <a:rPr lang="en-US" sz="2000" b="1" i="1" dirty="0" err="1"/>
              <a:t>CPD</a:t>
            </a:r>
            <a:r>
              <a:rPr lang="en-US" sz="2000" b="1" i="1" dirty="0"/>
              <a:t> Activities when</a:t>
            </a:r>
            <a:r>
              <a:rPr lang="en-US" sz="2000" b="1" i="1" dirty="0" smtClean="0"/>
              <a:t>:</a:t>
            </a:r>
          </a:p>
          <a:p>
            <a:pPr marL="0" indent="0" fontAlgn="base">
              <a:buNone/>
            </a:pPr>
            <a:r>
              <a:rPr lang="en-CA" sz="2000" i="1" dirty="0" smtClean="0"/>
              <a:t>		(a) The </a:t>
            </a:r>
            <a:r>
              <a:rPr lang="en-CA" sz="2000" i="1" dirty="0" err="1"/>
              <a:t>CPD</a:t>
            </a:r>
            <a:r>
              <a:rPr lang="en-CA" sz="2000" i="1" dirty="0"/>
              <a:t> content of a Provider’s Activity no longer meets the criteria and </a:t>
            </a:r>
            <a:r>
              <a:rPr lang="en-CA" sz="2000" i="1" dirty="0" smtClean="0"/>
              <a:t>					requirements	of the </a:t>
            </a:r>
            <a:r>
              <a:rPr lang="en-CA" sz="2000" i="1" dirty="0" err="1" smtClean="0"/>
              <a:t>CPD</a:t>
            </a:r>
            <a:r>
              <a:rPr lang="en-CA" sz="2000" i="1" dirty="0" smtClean="0"/>
              <a:t> </a:t>
            </a:r>
            <a:r>
              <a:rPr lang="en-CA" sz="2000" i="1" dirty="0"/>
              <a:t>Regulation</a:t>
            </a:r>
          </a:p>
          <a:p>
            <a:pPr marL="914400" lvl="2" indent="0">
              <a:buNone/>
            </a:pPr>
            <a:r>
              <a:rPr lang="en-CA" sz="2000" i="1" dirty="0" smtClean="0"/>
              <a:t>(b) The </a:t>
            </a:r>
            <a:r>
              <a:rPr lang="en-CA" sz="2000" i="1" dirty="0"/>
              <a:t>information that the Provider conveys to Licensees is inaccurate, untrue, or misleading; or</a:t>
            </a:r>
            <a:endParaRPr lang="en-US" sz="2000" i="1" dirty="0"/>
          </a:p>
          <a:p>
            <a:pPr marL="914400" lvl="2" indent="0">
              <a:buNone/>
            </a:pPr>
            <a:r>
              <a:rPr lang="en-CA" sz="2000" i="1" dirty="0" smtClean="0"/>
              <a:t>(c) There </a:t>
            </a:r>
            <a:r>
              <a:rPr lang="en-CA" sz="2000" i="1" dirty="0"/>
              <a:t>are legitimate concerns or complaints about the delivery of a Provider’s Activity or the conduct of the Provider.</a:t>
            </a:r>
            <a:endParaRPr lang="en-US" sz="2000" i="1" dirty="0"/>
          </a:p>
          <a:p>
            <a:pPr marL="0" indent="0" fontAlgn="base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9958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Verification of </a:t>
            </a:r>
            <a:r>
              <a:rPr lang="en-US" b="1" dirty="0" err="1" smtClean="0"/>
              <a:t>CPD</a:t>
            </a:r>
            <a:r>
              <a:rPr lang="en-US" b="1" dirty="0" smtClean="0"/>
              <a:t>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442" y="1223554"/>
            <a:ext cx="10018713" cy="5508171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endParaRPr lang="en-US" sz="2000" i="1" dirty="0"/>
          </a:p>
          <a:p>
            <a:pPr fontAlgn="base"/>
            <a:r>
              <a:rPr lang="en-US" sz="2000" i="1" dirty="0" smtClean="0"/>
              <a:t>Licensees </a:t>
            </a:r>
            <a:r>
              <a:rPr lang="en-US" sz="2000" i="1" dirty="0"/>
              <a:t>are randomly selected annually to be audited for compliance </a:t>
            </a:r>
            <a:r>
              <a:rPr lang="en-US" sz="2000" i="1" dirty="0" smtClean="0"/>
              <a:t>with the </a:t>
            </a:r>
            <a:r>
              <a:rPr lang="en-US" sz="2000" i="1" dirty="0" err="1" smtClean="0"/>
              <a:t>CPD</a:t>
            </a:r>
            <a:r>
              <a:rPr lang="en-US" sz="2000" i="1" dirty="0" smtClean="0"/>
              <a:t> </a:t>
            </a:r>
            <a:r>
              <a:rPr lang="en-US" sz="2000" i="1" dirty="0"/>
              <a:t>Regulation.</a:t>
            </a:r>
          </a:p>
          <a:p>
            <a:pPr fontAlgn="base"/>
            <a:r>
              <a:rPr lang="en-US" sz="2000" i="1" dirty="0" smtClean="0"/>
              <a:t>A </a:t>
            </a:r>
            <a:r>
              <a:rPr lang="en-US" sz="2000" i="1" dirty="0"/>
              <a:t>Licensee is responsible for retaining records such as receipts or other proof of attendance or purchase of </a:t>
            </a:r>
            <a:r>
              <a:rPr lang="en-US" sz="2000" i="1" dirty="0" err="1"/>
              <a:t>CPD</a:t>
            </a:r>
            <a:r>
              <a:rPr lang="en-US" sz="2000" i="1" dirty="0"/>
              <a:t> Activities for a period of five (5) years</a:t>
            </a:r>
            <a:r>
              <a:rPr lang="en-US" sz="2000" i="1" dirty="0" smtClean="0"/>
              <a:t>. Therefore, keep </a:t>
            </a:r>
            <a:r>
              <a:rPr lang="en-US" sz="2000" i="1" dirty="0"/>
              <a:t>all </a:t>
            </a:r>
            <a:r>
              <a:rPr lang="en-US" sz="2000" i="1" dirty="0" err="1"/>
              <a:t>CPD</a:t>
            </a:r>
            <a:r>
              <a:rPr lang="en-US" sz="2000" i="1" dirty="0"/>
              <a:t> records or documents for 5 years that show you completed your </a:t>
            </a:r>
            <a:r>
              <a:rPr lang="en-US" sz="2000" i="1" dirty="0" err="1"/>
              <a:t>CPD</a:t>
            </a:r>
            <a:r>
              <a:rPr lang="en-US" sz="2000" i="1" dirty="0"/>
              <a:t> (for example, proof of payment, invoices, proof of registration, proof of attendance, certificate of </a:t>
            </a:r>
            <a:r>
              <a:rPr lang="en-US" sz="2000" i="1" dirty="0" smtClean="0"/>
              <a:t>completion).</a:t>
            </a:r>
          </a:p>
          <a:p>
            <a:pPr fontAlgn="base"/>
            <a:r>
              <a:rPr lang="en-US" sz="2000" i="1" dirty="0" smtClean="0"/>
              <a:t>Licensees </a:t>
            </a:r>
            <a:r>
              <a:rPr lang="en-US" sz="2000" i="1" dirty="0"/>
              <a:t>randomly selected to be audited will be notified </a:t>
            </a:r>
            <a:r>
              <a:rPr lang="en-US" sz="2000" b="1" i="1" dirty="0"/>
              <a:t>via email</a:t>
            </a:r>
            <a:r>
              <a:rPr lang="en-US" sz="2000" i="1" dirty="0"/>
              <a:t>. The notice shall specify the information required from the Licensee and the format in which the information is to be </a:t>
            </a:r>
            <a:r>
              <a:rPr lang="en-US" sz="2000" i="1" dirty="0" smtClean="0"/>
              <a:t>submitted.</a:t>
            </a:r>
          </a:p>
          <a:p>
            <a:pPr fontAlgn="base"/>
            <a:r>
              <a:rPr lang="en-US" sz="2000" i="1" dirty="0" smtClean="0"/>
              <a:t>A </a:t>
            </a:r>
            <a:r>
              <a:rPr lang="en-US" sz="2000" i="1" dirty="0"/>
              <a:t>Licensee shall comply with the notice pursuant to section 14.3 of </a:t>
            </a:r>
            <a:r>
              <a:rPr lang="en-US" sz="2000" i="1" dirty="0" smtClean="0"/>
              <a:t>the </a:t>
            </a:r>
            <a:r>
              <a:rPr lang="en-US" sz="2000" i="1" dirty="0" err="1" smtClean="0"/>
              <a:t>CPD</a:t>
            </a:r>
            <a:r>
              <a:rPr lang="en-US" sz="2000" i="1" dirty="0" smtClean="0"/>
              <a:t> </a:t>
            </a:r>
            <a:r>
              <a:rPr lang="en-US" sz="2000" i="1" dirty="0"/>
              <a:t>Regulation within thirty (30) calendar days of the date of that notice, by providing all information as </a:t>
            </a:r>
            <a:r>
              <a:rPr lang="en-US" sz="2000" i="1" dirty="0" smtClean="0"/>
              <a:t>required. If you don’t comply, you </a:t>
            </a:r>
            <a:r>
              <a:rPr lang="en-US" sz="2000" i="1" dirty="0"/>
              <a:t>may be fined or have your </a:t>
            </a:r>
            <a:r>
              <a:rPr lang="en-US" sz="2000" i="1" dirty="0" smtClean="0"/>
              <a:t>license </a:t>
            </a:r>
            <a:r>
              <a:rPr lang="en-US" sz="2000" i="1" dirty="0"/>
              <a:t>suspended.</a:t>
            </a:r>
          </a:p>
          <a:p>
            <a:pPr fontAlgn="base"/>
            <a:r>
              <a:rPr lang="en-US" sz="2000" i="1" dirty="0" smtClean="0"/>
              <a:t>The </a:t>
            </a:r>
            <a:r>
              <a:rPr lang="en-US" sz="2000" i="1" dirty="0"/>
              <a:t>information provided </a:t>
            </a:r>
            <a:r>
              <a:rPr lang="en-US" sz="2000" i="1" dirty="0" smtClean="0"/>
              <a:t>be the licensee will </a:t>
            </a:r>
            <a:r>
              <a:rPr lang="en-US" sz="2000" i="1" dirty="0"/>
              <a:t>be reviewed pursuant to section 14.4 of </a:t>
            </a:r>
            <a:r>
              <a:rPr lang="en-US" sz="2000" i="1" dirty="0" smtClean="0"/>
              <a:t>the </a:t>
            </a:r>
            <a:r>
              <a:rPr lang="en-US" sz="2000" i="1" dirty="0" err="1" smtClean="0"/>
              <a:t>CPD</a:t>
            </a:r>
            <a:r>
              <a:rPr lang="en-US" sz="2000" i="1" dirty="0" smtClean="0"/>
              <a:t> </a:t>
            </a:r>
            <a:r>
              <a:rPr lang="en-US" sz="2000" i="1" dirty="0"/>
              <a:t>Regulation. Licensees are required to provide additional information, if requested, within ten (10) calendar days of the request.</a:t>
            </a:r>
          </a:p>
          <a:p>
            <a:pPr fontAlgn="base"/>
            <a:endParaRPr lang="en-CA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77460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Calculation of </a:t>
            </a:r>
            <a:r>
              <a:rPr lang="en-US" b="1" dirty="0" err="1" smtClean="0"/>
              <a:t>CPD</a:t>
            </a:r>
            <a:r>
              <a:rPr lang="en-US" b="1" dirty="0" smtClean="0"/>
              <a:t> hours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8339" y="1223554"/>
            <a:ext cx="10520953" cy="486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39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Calculation of </a:t>
            </a:r>
            <a:r>
              <a:rPr lang="en-US" b="1" dirty="0" err="1" smtClean="0"/>
              <a:t>CPD</a:t>
            </a:r>
            <a:r>
              <a:rPr lang="en-US" b="1" dirty="0" smtClean="0"/>
              <a:t> hours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9261" y="1223554"/>
            <a:ext cx="7909810" cy="538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6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Current </a:t>
            </a:r>
            <a:r>
              <a:rPr lang="en-US" b="1" dirty="0" err="1" smtClean="0"/>
              <a:t>CPD</a:t>
            </a:r>
            <a:r>
              <a:rPr lang="en-US" b="1" dirty="0" smtClean="0"/>
              <a:t> Reporting </a:t>
            </a:r>
            <a:r>
              <a:rPr lang="en-US" b="1" dirty="0"/>
              <a:t>Login Page</a:t>
            </a:r>
            <a:br>
              <a:rPr lang="en-US" b="1" dirty="0"/>
            </a:br>
            <a:r>
              <a:rPr lang="en-US" sz="3100" dirty="0"/>
              <a:t>https://iccrc-crcic.site-ym.com/login.aspx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4914" y="1377879"/>
            <a:ext cx="10018712" cy="529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8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Penalties for Breaching the </a:t>
            </a:r>
            <a:r>
              <a:rPr lang="en-US" b="1" dirty="0" err="1" smtClean="0"/>
              <a:t>CPD</a:t>
            </a:r>
            <a:r>
              <a:rPr lang="en-US" b="1" dirty="0" smtClean="0"/>
              <a:t> 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151" y="1349828"/>
            <a:ext cx="10018713" cy="550817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i="1" dirty="0" smtClean="0"/>
              <a:t>A </a:t>
            </a:r>
            <a:r>
              <a:rPr lang="en-US" sz="2000" i="1" dirty="0"/>
              <a:t>Licensee who does not meet the requirements for </a:t>
            </a:r>
            <a:r>
              <a:rPr lang="en-US" sz="2000" i="1" dirty="0" err="1"/>
              <a:t>CPD</a:t>
            </a:r>
            <a:r>
              <a:rPr lang="en-US" sz="2000" i="1" dirty="0"/>
              <a:t> as set out in sections 3 and 4 of </a:t>
            </a:r>
            <a:r>
              <a:rPr lang="en-US" sz="2000" i="1" dirty="0" smtClean="0"/>
              <a:t>the </a:t>
            </a:r>
            <a:r>
              <a:rPr lang="en-US" sz="2000" i="1" dirty="0"/>
              <a:t>Regulation is subject to the following penalties:</a:t>
            </a:r>
          </a:p>
          <a:p>
            <a:pPr marL="0" indent="0" fontAlgn="base">
              <a:buNone/>
            </a:pPr>
            <a:r>
              <a:rPr lang="en-US" sz="2000" i="1" dirty="0" smtClean="0"/>
              <a:t>(</a:t>
            </a:r>
            <a:r>
              <a:rPr lang="en-US" sz="2000" i="1" dirty="0"/>
              <a:t>a)	A </a:t>
            </a:r>
            <a:r>
              <a:rPr lang="en-US" sz="2000" b="1" i="1" dirty="0"/>
              <a:t>$150 </a:t>
            </a:r>
            <a:r>
              <a:rPr lang="en-US" sz="2000" i="1" dirty="0"/>
              <a:t>non-refundable fine for not completing the required </a:t>
            </a:r>
            <a:r>
              <a:rPr lang="en-US" sz="2000" i="1" dirty="0" err="1"/>
              <a:t>CPD</a:t>
            </a:r>
            <a:r>
              <a:rPr lang="en-US" sz="2000" i="1" dirty="0"/>
              <a:t> hours within the Term. The outstanding </a:t>
            </a:r>
            <a:r>
              <a:rPr lang="en-US" sz="2000" i="1" dirty="0" err="1"/>
              <a:t>CPD</a:t>
            </a:r>
            <a:r>
              <a:rPr lang="en-US" sz="2000" i="1" dirty="0"/>
              <a:t> balance from the previous </a:t>
            </a:r>
            <a:r>
              <a:rPr lang="en-US" sz="2000" i="1" dirty="0" smtClean="0"/>
              <a:t>term </a:t>
            </a:r>
            <a:r>
              <a:rPr lang="en-US" sz="2000" i="1" dirty="0"/>
              <a:t>will be added to the following </a:t>
            </a:r>
            <a:r>
              <a:rPr lang="en-US" sz="2000" i="1" dirty="0" smtClean="0"/>
              <a:t>term’s </a:t>
            </a:r>
            <a:r>
              <a:rPr lang="en-US" sz="2000" i="1" dirty="0"/>
              <a:t>requirement</a:t>
            </a:r>
            <a:r>
              <a:rPr lang="en-US" sz="2000" i="1" dirty="0" smtClean="0"/>
              <a:t>.</a:t>
            </a:r>
            <a:endParaRPr lang="en-US" sz="2000" i="1" dirty="0"/>
          </a:p>
          <a:p>
            <a:pPr marL="0" indent="0" fontAlgn="base">
              <a:buNone/>
            </a:pPr>
            <a:r>
              <a:rPr lang="en-US" sz="2000" i="1" dirty="0" smtClean="0"/>
              <a:t>(b)	Where </a:t>
            </a:r>
            <a:r>
              <a:rPr lang="en-US" sz="2000" i="1" dirty="0"/>
              <a:t>a Licensee fails to complete any </a:t>
            </a:r>
            <a:r>
              <a:rPr lang="en-US" sz="2000" i="1" dirty="0" err="1"/>
              <a:t>CPD</a:t>
            </a:r>
            <a:r>
              <a:rPr lang="en-US" sz="2000" i="1" dirty="0"/>
              <a:t> hours for two (2) consecutive </a:t>
            </a:r>
            <a:r>
              <a:rPr lang="en-US" sz="2000" i="1" dirty="0" smtClean="0"/>
              <a:t>terms</a:t>
            </a:r>
            <a:r>
              <a:rPr lang="en-US" sz="2000" i="1" dirty="0"/>
              <a:t>, the Licensee will be suspended by the Registrar. A minimum of 25% of the deficient </a:t>
            </a:r>
            <a:r>
              <a:rPr lang="en-US" sz="2000" i="1" dirty="0" err="1"/>
              <a:t>CPD</a:t>
            </a:r>
            <a:r>
              <a:rPr lang="en-US" sz="2000" i="1" dirty="0"/>
              <a:t> hours over the two (2) year Term must be completed and a plan to complete the remaining 75% of the deficient </a:t>
            </a:r>
            <a:r>
              <a:rPr lang="en-US" sz="2000" i="1" dirty="0" err="1"/>
              <a:t>CPD</a:t>
            </a:r>
            <a:r>
              <a:rPr lang="en-US" sz="2000" i="1" dirty="0"/>
              <a:t> hours must be submitted and approved by the Registrar prior to reinstatement</a:t>
            </a:r>
            <a:r>
              <a:rPr lang="en-US" sz="2000" i="1" dirty="0" smtClean="0"/>
              <a:t>.</a:t>
            </a:r>
          </a:p>
          <a:p>
            <a:pPr marL="0" indent="0" fontAlgn="base">
              <a:buNone/>
            </a:pPr>
            <a:endParaRPr lang="en-US" sz="2000" b="1" i="1" dirty="0" smtClean="0"/>
          </a:p>
          <a:p>
            <a:pPr marL="0" indent="0" fontAlgn="base">
              <a:buNone/>
            </a:pPr>
            <a:r>
              <a:rPr lang="en-US" sz="2000" b="1" i="1" dirty="0" smtClean="0"/>
              <a:t>CARRY-OVER </a:t>
            </a:r>
            <a:r>
              <a:rPr lang="en-US" sz="2000" b="1" i="1" dirty="0"/>
              <a:t>OF </a:t>
            </a:r>
            <a:r>
              <a:rPr lang="en-US" sz="2000" b="1" i="1" dirty="0" err="1"/>
              <a:t>CPD</a:t>
            </a:r>
            <a:r>
              <a:rPr lang="en-US" sz="2000" b="1" i="1" dirty="0"/>
              <a:t> </a:t>
            </a:r>
            <a:r>
              <a:rPr lang="en-US" sz="2000" b="1" i="1" dirty="0" smtClean="0"/>
              <a:t>HOURS</a:t>
            </a:r>
          </a:p>
          <a:p>
            <a:pPr marL="0" indent="0" fontAlgn="base">
              <a:buNone/>
            </a:pPr>
            <a:r>
              <a:rPr lang="en-US" sz="2000" i="1" dirty="0" smtClean="0"/>
              <a:t>A Licensee who has earned more than the mandatory </a:t>
            </a:r>
            <a:r>
              <a:rPr lang="en-US" sz="2000" b="1" i="1" dirty="0" smtClean="0"/>
              <a:t>sixteen (16) </a:t>
            </a:r>
            <a:r>
              <a:rPr lang="en-US" sz="2000" b="1" i="1" dirty="0" err="1" smtClean="0"/>
              <a:t>CPD</a:t>
            </a:r>
            <a:r>
              <a:rPr lang="en-US" sz="2000" b="1" i="1" dirty="0" smtClean="0"/>
              <a:t> hours </a:t>
            </a:r>
            <a:r>
              <a:rPr lang="en-US" sz="2000" i="1" dirty="0" smtClean="0"/>
              <a:t>required in a reporting Term is entitled to carry over a maximum </a:t>
            </a:r>
            <a:r>
              <a:rPr lang="en-US" sz="2000" b="1" i="1" dirty="0" smtClean="0"/>
              <a:t>of six (6) </a:t>
            </a:r>
            <a:r>
              <a:rPr lang="en-US" sz="2000" b="1" i="1" dirty="0" err="1" smtClean="0"/>
              <a:t>CPD</a:t>
            </a:r>
            <a:r>
              <a:rPr lang="en-US" sz="2000" b="1" i="1" dirty="0" smtClean="0"/>
              <a:t> hours </a:t>
            </a:r>
            <a:r>
              <a:rPr lang="en-US" sz="2000" i="1" dirty="0" smtClean="0"/>
              <a:t>to the next reporting Term. For </a:t>
            </a:r>
            <a:r>
              <a:rPr lang="en-US" sz="2000" i="1" dirty="0" err="1" smtClean="0"/>
              <a:t>CPD</a:t>
            </a:r>
            <a:r>
              <a:rPr lang="en-US" sz="2000" i="1" dirty="0" smtClean="0"/>
              <a:t> enquiries and questions: </a:t>
            </a: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cpd@college-ic.ca</a:t>
            </a:r>
            <a:endParaRPr lang="en-US" sz="2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fontAlgn="base">
              <a:buNone/>
            </a:pPr>
            <a:endParaRPr lang="en-US" sz="2000" i="1" dirty="0" smtClean="0"/>
          </a:p>
          <a:p>
            <a:pPr marL="0" indent="0" fontAlgn="base">
              <a:buNone/>
            </a:pPr>
            <a:endParaRPr lang="en-CA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32233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151" y="1349828"/>
            <a:ext cx="10018713" cy="5508171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5400" i="1" dirty="0" smtClean="0"/>
              <a:t>Thank you !</a:t>
            </a:r>
          </a:p>
          <a:p>
            <a:pPr marL="0" indent="0" algn="ctr" fontAlgn="base">
              <a:buNone/>
            </a:pPr>
            <a:r>
              <a:rPr lang="en-US" sz="5400" i="1" dirty="0" smtClean="0"/>
              <a:t>_______________________</a:t>
            </a:r>
            <a:endParaRPr lang="en-US" sz="5400" i="1" dirty="0"/>
          </a:p>
          <a:p>
            <a:pPr marL="0" indent="0" fontAlgn="base">
              <a:buNone/>
            </a:pPr>
            <a:endParaRPr lang="en-CA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84454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288" y="703217"/>
            <a:ext cx="8974683" cy="72934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Basic </a:t>
            </a:r>
            <a:r>
              <a:rPr lang="en-US" b="1" dirty="0" smtClean="0"/>
              <a:t>definitions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151" y="1223554"/>
            <a:ext cx="10018713" cy="5634446"/>
          </a:xfrm>
        </p:spPr>
        <p:txBody>
          <a:bodyPr>
            <a:normAutofit lnSpcReduction="10000"/>
          </a:bodyPr>
          <a:lstStyle/>
          <a:p>
            <a:pPr fontAlgn="base"/>
            <a:endParaRPr lang="en-US" sz="2000" b="1" dirty="0" smtClean="0"/>
          </a:p>
          <a:p>
            <a:pPr fontAlgn="base"/>
            <a:r>
              <a:rPr lang="en-US" sz="2000" b="1" dirty="0" smtClean="0"/>
              <a:t>Activity</a:t>
            </a:r>
            <a:r>
              <a:rPr lang="en-US" sz="2000" dirty="0" smtClean="0"/>
              <a:t> </a:t>
            </a:r>
            <a:r>
              <a:rPr lang="en-US" sz="2000" dirty="0" smtClean="0"/>
              <a:t>means</a:t>
            </a:r>
            <a:r>
              <a:rPr lang="en-CA" sz="2000" dirty="0" smtClean="0"/>
              <a:t> </a:t>
            </a:r>
            <a:r>
              <a:rPr lang="en-CA" sz="2000" dirty="0"/>
              <a:t>an educational seminar, workshop, or conference. An Activity is a distinct Approved </a:t>
            </a:r>
            <a:r>
              <a:rPr lang="en-CA" sz="2000" dirty="0" err="1"/>
              <a:t>CPD</a:t>
            </a:r>
            <a:r>
              <a:rPr lang="en-CA" sz="2000" dirty="0"/>
              <a:t> Activity meant to develop the skills, knowledge, and Competence of a </a:t>
            </a:r>
            <a:r>
              <a:rPr lang="en-CA" sz="2000" dirty="0" smtClean="0"/>
              <a:t>Licensee;</a:t>
            </a:r>
            <a:endParaRPr lang="en-US" sz="2000" dirty="0"/>
          </a:p>
          <a:p>
            <a:pPr fontAlgn="base"/>
            <a:r>
              <a:rPr lang="en-US" sz="2000" b="1" dirty="0" smtClean="0"/>
              <a:t>Approved </a:t>
            </a:r>
            <a:r>
              <a:rPr lang="en-US" sz="2000" b="1" dirty="0" err="1"/>
              <a:t>CPD</a:t>
            </a:r>
            <a:r>
              <a:rPr lang="en-US" sz="2000" b="1" dirty="0"/>
              <a:t> </a:t>
            </a:r>
            <a:r>
              <a:rPr lang="en-US" sz="2000" b="1" dirty="0" smtClean="0"/>
              <a:t>Activities </a:t>
            </a:r>
            <a:r>
              <a:rPr lang="en-US" sz="2000" dirty="0"/>
              <a:t>means professional development Activities approved by the </a:t>
            </a:r>
            <a:r>
              <a:rPr lang="en-US" sz="2000" dirty="0" smtClean="0"/>
              <a:t>Council*;</a:t>
            </a:r>
          </a:p>
          <a:p>
            <a:pPr fontAlgn="base"/>
            <a:r>
              <a:rPr lang="en-CA" sz="2100" b="1" dirty="0" smtClean="0"/>
              <a:t>Approved </a:t>
            </a:r>
            <a:r>
              <a:rPr lang="en-CA" sz="2100" b="1" dirty="0"/>
              <a:t>Subject </a:t>
            </a:r>
            <a:r>
              <a:rPr lang="en-CA" sz="2100" b="1" dirty="0" smtClean="0"/>
              <a:t>Matter </a:t>
            </a:r>
            <a:r>
              <a:rPr lang="en-CA" sz="2100" dirty="0"/>
              <a:t>means subject matter that meets the requirements of section </a:t>
            </a:r>
            <a:r>
              <a:rPr lang="en-CA" sz="2100" dirty="0" smtClean="0"/>
              <a:t>5 </a:t>
            </a:r>
            <a:r>
              <a:rPr lang="en-CA" sz="2100" dirty="0"/>
              <a:t>of </a:t>
            </a:r>
            <a:r>
              <a:rPr lang="en-CA" sz="2100" dirty="0" smtClean="0"/>
              <a:t>the </a:t>
            </a:r>
            <a:r>
              <a:rPr lang="en-CA" sz="2100" dirty="0" err="1" smtClean="0"/>
              <a:t>CPD</a:t>
            </a:r>
            <a:r>
              <a:rPr lang="en-CA" sz="2100" dirty="0" smtClean="0"/>
              <a:t> Regulation;</a:t>
            </a:r>
          </a:p>
          <a:p>
            <a:pPr fontAlgn="base"/>
            <a:r>
              <a:rPr lang="en-CA" sz="2100" b="1" dirty="0" smtClean="0"/>
              <a:t>Competence</a:t>
            </a:r>
            <a:r>
              <a:rPr lang="en-CA" sz="2100" dirty="0" smtClean="0"/>
              <a:t> </a:t>
            </a:r>
            <a:r>
              <a:rPr lang="en-CA" sz="2100" dirty="0"/>
              <a:t>means the knowledge, skills and judgment required to successfully perform work functions and tasks in a defined work </a:t>
            </a:r>
            <a:r>
              <a:rPr lang="en-CA" sz="2100" dirty="0" smtClean="0"/>
              <a:t>setting;</a:t>
            </a:r>
            <a:endParaRPr lang="en-CA" sz="2100" dirty="0"/>
          </a:p>
          <a:p>
            <a:pPr fontAlgn="base"/>
            <a:r>
              <a:rPr lang="en-CA" sz="2100" b="1" dirty="0"/>
              <a:t> </a:t>
            </a:r>
            <a:r>
              <a:rPr lang="en-CA" sz="2100" b="1" dirty="0" smtClean="0"/>
              <a:t>Provider </a:t>
            </a:r>
            <a:r>
              <a:rPr lang="en-CA" sz="2100" dirty="0"/>
              <a:t>means a registered business, not-for-profit Organization, government agency, provincially accredited educational institution, or an Organization officially recognized by another Regulatory Body for continuing professional </a:t>
            </a:r>
            <a:r>
              <a:rPr lang="en-CA" sz="2100" dirty="0" smtClean="0"/>
              <a:t>development; </a:t>
            </a:r>
            <a:endParaRPr lang="en-US" sz="2100" dirty="0"/>
          </a:p>
          <a:p>
            <a:pPr fontAlgn="base"/>
            <a:endParaRPr lang="en-US" sz="1800" dirty="0" smtClean="0"/>
          </a:p>
          <a:p>
            <a:pPr marL="0" indent="0" fontAlgn="base">
              <a:buNone/>
            </a:pPr>
            <a:r>
              <a:rPr lang="en-US" sz="1800" dirty="0" smtClean="0"/>
              <a:t>(*) now, the C</a:t>
            </a:r>
            <a:r>
              <a:rPr lang="en-US" sz="1800" u="sng" dirty="0" smtClean="0"/>
              <a:t>ollege of Immigration and Citizenship Consultants</a:t>
            </a:r>
            <a:endParaRPr lang="en-US" sz="18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288" y="703217"/>
            <a:ext cx="8974683" cy="72934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Basic </a:t>
            </a:r>
            <a:r>
              <a:rPr lang="en-US" b="1" dirty="0" smtClean="0"/>
              <a:t>definitions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693" y="1227909"/>
            <a:ext cx="10018713" cy="2264228"/>
          </a:xfrm>
        </p:spPr>
        <p:txBody>
          <a:bodyPr>
            <a:normAutofit/>
          </a:bodyPr>
          <a:lstStyle/>
          <a:p>
            <a:pPr fontAlgn="base"/>
            <a:r>
              <a:rPr lang="en-US" sz="2100" b="1" dirty="0" smtClean="0"/>
              <a:t>Term </a:t>
            </a:r>
            <a:r>
              <a:rPr lang="en-US" sz="2100" dirty="0" smtClean="0"/>
              <a:t>means a one (1) year period to complete </a:t>
            </a:r>
            <a:r>
              <a:rPr lang="en-US" sz="2100" dirty="0" err="1" smtClean="0"/>
              <a:t>CPD</a:t>
            </a:r>
            <a:r>
              <a:rPr lang="en-US" sz="2100" dirty="0" smtClean="0"/>
              <a:t> requirements pursuant to section 4 of </a:t>
            </a:r>
            <a:r>
              <a:rPr lang="en-US" sz="2100" dirty="0" smtClean="0"/>
              <a:t>the </a:t>
            </a:r>
            <a:r>
              <a:rPr lang="en-US" sz="2100" dirty="0" err="1" smtClean="0"/>
              <a:t>CPD</a:t>
            </a:r>
            <a:r>
              <a:rPr lang="en-US" sz="2100" dirty="0" smtClean="0"/>
              <a:t> Regulation</a:t>
            </a:r>
            <a:r>
              <a:rPr lang="en-CA" sz="2100" dirty="0" smtClean="0"/>
              <a:t>;</a:t>
            </a:r>
            <a:endParaRPr lang="en-CA" sz="2100" dirty="0" smtClean="0"/>
          </a:p>
          <a:p>
            <a:pPr fontAlgn="base"/>
            <a:r>
              <a:rPr lang="en-CA" sz="2100" dirty="0" smtClean="0"/>
              <a:t>Latest </a:t>
            </a:r>
            <a:r>
              <a:rPr lang="en-CA" sz="2800" b="1" dirty="0" smtClean="0"/>
              <a:t>Continuing Professional Development Regulations</a:t>
            </a:r>
            <a:r>
              <a:rPr lang="en-CA" sz="2100" dirty="0" smtClean="0"/>
              <a:t>,  posted version: 2021-003, approved by the Board of Directors: November 17, 2021</a:t>
            </a:r>
          </a:p>
          <a:p>
            <a:pPr marL="0" indent="0" fontAlgn="base">
              <a:buNone/>
            </a:pP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7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Scope and Exemptions to Meet </a:t>
            </a:r>
            <a:r>
              <a:rPr lang="en-US" b="1" dirty="0" err="1" smtClean="0"/>
              <a:t>CPD</a:t>
            </a:r>
            <a:r>
              <a:rPr lang="en-US" b="1" dirty="0" smtClean="0"/>
              <a:t>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151" y="1349828"/>
            <a:ext cx="10018713" cy="5508171"/>
          </a:xfrm>
        </p:spPr>
        <p:txBody>
          <a:bodyPr>
            <a:normAutofit/>
          </a:bodyPr>
          <a:lstStyle/>
          <a:p>
            <a:pPr fontAlgn="base"/>
            <a:r>
              <a:rPr lang="en-CA" sz="2800" dirty="0" smtClean="0"/>
              <a:t>Every </a:t>
            </a:r>
            <a:r>
              <a:rPr lang="en-CA" sz="2800" dirty="0"/>
              <a:t>Licensee, in every </a:t>
            </a:r>
            <a:r>
              <a:rPr lang="en-CA" sz="2800" b="1" dirty="0"/>
              <a:t>Class of Licence</a:t>
            </a:r>
            <a:r>
              <a:rPr lang="en-CA" sz="2800" dirty="0"/>
              <a:t>, shall carry out their continuing professional development (</a:t>
            </a:r>
            <a:r>
              <a:rPr lang="en-CA" sz="2800" dirty="0" err="1"/>
              <a:t>CPD</a:t>
            </a:r>
            <a:r>
              <a:rPr lang="en-CA" sz="2800" dirty="0"/>
              <a:t>) </a:t>
            </a:r>
            <a:r>
              <a:rPr lang="en-CA" sz="2800" dirty="0" smtClean="0"/>
              <a:t>activities </a:t>
            </a:r>
            <a:r>
              <a:rPr lang="en-CA" sz="2800" dirty="0"/>
              <a:t>in the form and manner approved by the </a:t>
            </a:r>
            <a:r>
              <a:rPr lang="en-CA" sz="2800" dirty="0" smtClean="0"/>
              <a:t>Council(*), </a:t>
            </a:r>
            <a:r>
              <a:rPr lang="en-CA" sz="2800" dirty="0"/>
              <a:t>and consistent with the Essential Competencies for </a:t>
            </a:r>
            <a:r>
              <a:rPr lang="en-CA" sz="2800" dirty="0" err="1"/>
              <a:t>RCICs</a:t>
            </a:r>
            <a:r>
              <a:rPr lang="en-CA" sz="2800" dirty="0"/>
              <a:t>;</a:t>
            </a:r>
            <a:endParaRPr lang="en-US" sz="2800" dirty="0"/>
          </a:p>
          <a:p>
            <a:pPr fontAlgn="base"/>
            <a:r>
              <a:rPr lang="en-US" sz="2800" b="1" dirty="0"/>
              <a:t>Licensees on </a:t>
            </a:r>
            <a:r>
              <a:rPr lang="en-US" sz="2800" b="1" dirty="0" smtClean="0"/>
              <a:t>Leave: </a:t>
            </a:r>
            <a:r>
              <a:rPr lang="en-US" sz="2800" dirty="0" smtClean="0"/>
              <a:t>Licensees </a:t>
            </a:r>
            <a:r>
              <a:rPr lang="en-US" sz="2800" dirty="0"/>
              <a:t>on approved leave by the Registrar are still required to earn </a:t>
            </a:r>
            <a:r>
              <a:rPr lang="en-US" sz="2800" dirty="0" err="1"/>
              <a:t>CPD</a:t>
            </a:r>
            <a:r>
              <a:rPr lang="en-US" sz="2800" dirty="0"/>
              <a:t> hours for the duration of their leave as per section 4 of </a:t>
            </a:r>
            <a:r>
              <a:rPr lang="en-US" sz="2800" dirty="0" smtClean="0"/>
              <a:t>the </a:t>
            </a:r>
            <a:r>
              <a:rPr lang="en-US" sz="2800" dirty="0"/>
              <a:t>Regulation. </a:t>
            </a:r>
            <a:r>
              <a:rPr lang="en-US" sz="2800" dirty="0" smtClean="0"/>
              <a:t>Although, Licensees </a:t>
            </a:r>
            <a:r>
              <a:rPr lang="en-US" sz="2800" dirty="0"/>
              <a:t>will receive one (1) </a:t>
            </a:r>
            <a:r>
              <a:rPr lang="en-US" sz="2800" dirty="0" err="1"/>
              <a:t>CPD</a:t>
            </a:r>
            <a:r>
              <a:rPr lang="en-US" sz="2800" dirty="0"/>
              <a:t> hour reduction for each month on </a:t>
            </a:r>
            <a:r>
              <a:rPr lang="en-US" sz="2800" dirty="0" smtClean="0"/>
              <a:t>leave;</a:t>
            </a:r>
          </a:p>
          <a:p>
            <a:pPr fontAlgn="base"/>
            <a:endParaRPr lang="en-US" sz="2800" dirty="0" smtClean="0"/>
          </a:p>
          <a:p>
            <a:pPr marL="0" indent="0" fontAlgn="base">
              <a:buNone/>
            </a:pPr>
            <a:r>
              <a:rPr lang="en-US" sz="2000" i="1" dirty="0" smtClean="0"/>
              <a:t>	(*) now, College of Immigration and Citizenship Consultants</a:t>
            </a:r>
            <a:endParaRPr lang="en-US" sz="14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Scope and Exemptions to Meet </a:t>
            </a:r>
            <a:r>
              <a:rPr lang="en-US" b="1" dirty="0" err="1" smtClean="0"/>
              <a:t>CPD</a:t>
            </a:r>
            <a:r>
              <a:rPr lang="en-US" b="1" dirty="0" smtClean="0"/>
              <a:t>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151" y="1349828"/>
            <a:ext cx="10018713" cy="5508171"/>
          </a:xfrm>
        </p:spPr>
        <p:txBody>
          <a:bodyPr>
            <a:normAutofit/>
          </a:bodyPr>
          <a:lstStyle/>
          <a:p>
            <a:pPr fontAlgn="base"/>
            <a:endParaRPr lang="en-US" sz="2800" dirty="0" smtClean="0"/>
          </a:p>
          <a:p>
            <a:pPr fontAlgn="base"/>
            <a:r>
              <a:rPr lang="en-US" sz="2800" b="1" dirty="0" smtClean="0"/>
              <a:t>Active Licensees </a:t>
            </a:r>
            <a:r>
              <a:rPr lang="en-US" sz="2800" dirty="0" smtClean="0"/>
              <a:t>are </a:t>
            </a:r>
            <a:r>
              <a:rPr lang="en-US" sz="2800" dirty="0"/>
              <a:t>required to achieve the minimum </a:t>
            </a:r>
            <a:r>
              <a:rPr lang="en-US" sz="2800" dirty="0" err="1"/>
              <a:t>CPD</a:t>
            </a:r>
            <a:r>
              <a:rPr lang="en-US" sz="2800" dirty="0"/>
              <a:t> requirements </a:t>
            </a:r>
            <a:r>
              <a:rPr lang="en-US" sz="2800" dirty="0" smtClean="0"/>
              <a:t>(as of today 16 credit hours)set </a:t>
            </a:r>
            <a:r>
              <a:rPr lang="en-US" sz="2800" dirty="0"/>
              <a:t>out in section 4 of </a:t>
            </a:r>
            <a:r>
              <a:rPr lang="en-US" sz="2800" dirty="0" smtClean="0"/>
              <a:t>the Regulation </a:t>
            </a:r>
            <a:r>
              <a:rPr lang="en-US" sz="2800" dirty="0"/>
              <a:t>in order to remain </a:t>
            </a:r>
            <a:r>
              <a:rPr lang="en-US" sz="2800" dirty="0" smtClean="0"/>
              <a:t>in </a:t>
            </a:r>
            <a:r>
              <a:rPr lang="en-US" sz="2800" dirty="0"/>
              <a:t>Good Standing.</a:t>
            </a:r>
          </a:p>
          <a:p>
            <a:pPr fontAlgn="base"/>
            <a:r>
              <a:rPr lang="en-CA" sz="2800" dirty="0" smtClean="0"/>
              <a:t>In every </a:t>
            </a:r>
            <a:r>
              <a:rPr lang="en-CA" sz="2800" b="1" dirty="0"/>
              <a:t>Class of Licence</a:t>
            </a:r>
            <a:r>
              <a:rPr lang="en-CA" sz="2800" dirty="0"/>
              <a:t>, </a:t>
            </a:r>
            <a:r>
              <a:rPr lang="en-CA" sz="2800" dirty="0" smtClean="0"/>
              <a:t>a licensee shall </a:t>
            </a:r>
            <a:r>
              <a:rPr lang="en-CA" sz="2800" dirty="0"/>
              <a:t>carry out their continuing professional development (</a:t>
            </a:r>
            <a:r>
              <a:rPr lang="en-CA" sz="2800" dirty="0" err="1"/>
              <a:t>CPD</a:t>
            </a:r>
            <a:r>
              <a:rPr lang="en-CA" sz="2800" dirty="0"/>
              <a:t>) Activities in the form and manner approved by the </a:t>
            </a:r>
            <a:r>
              <a:rPr lang="en-CA" sz="2800" dirty="0" smtClean="0"/>
              <a:t>Council*, </a:t>
            </a:r>
            <a:r>
              <a:rPr lang="en-CA" sz="2800" dirty="0"/>
              <a:t>and consistent with the Essential Competencies for </a:t>
            </a:r>
            <a:r>
              <a:rPr lang="en-CA" sz="2800" dirty="0" err="1"/>
              <a:t>RCICs</a:t>
            </a:r>
            <a:r>
              <a:rPr lang="en-CA" sz="2800" dirty="0"/>
              <a:t>;</a:t>
            </a:r>
            <a:endParaRPr lang="en-US" sz="2800" dirty="0"/>
          </a:p>
          <a:p>
            <a:pPr fontAlgn="base"/>
            <a:r>
              <a:rPr lang="en-US" sz="2800" dirty="0" err="1" smtClean="0"/>
              <a:t>CPD</a:t>
            </a:r>
            <a:r>
              <a:rPr lang="en-US" sz="2800" dirty="0" smtClean="0"/>
              <a:t> </a:t>
            </a:r>
            <a:r>
              <a:rPr lang="en-US" sz="2800" dirty="0"/>
              <a:t>Regulation applies to Licensees living or working inside or outside Canada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8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Scope and Exemptions to Meet </a:t>
            </a:r>
            <a:r>
              <a:rPr lang="en-US" b="1" dirty="0" err="1" smtClean="0"/>
              <a:t>CPD</a:t>
            </a:r>
            <a:r>
              <a:rPr lang="en-US" b="1" dirty="0" smtClean="0"/>
              <a:t>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9774" y="1837508"/>
            <a:ext cx="10018713" cy="5508171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 smtClean="0"/>
              <a:t>It is </a:t>
            </a:r>
            <a:r>
              <a:rPr lang="en-US" sz="2800" dirty="0"/>
              <a:t>the sole responsibility of each Licensee to ensure their </a:t>
            </a:r>
            <a:r>
              <a:rPr lang="en-US" sz="2800" dirty="0" err="1"/>
              <a:t>CPD</a:t>
            </a:r>
            <a:r>
              <a:rPr lang="en-US" sz="2800" dirty="0"/>
              <a:t> hours are properly reported </a:t>
            </a:r>
            <a:r>
              <a:rPr lang="en-US" sz="2800" dirty="0" smtClean="0"/>
              <a:t>annually via the prescribed process;</a:t>
            </a:r>
          </a:p>
          <a:p>
            <a:pPr lvl="1" fontAlgn="base"/>
            <a:r>
              <a:rPr lang="en-US" sz="2400" dirty="0" err="1"/>
              <a:t>CPD</a:t>
            </a:r>
            <a:r>
              <a:rPr lang="en-US" sz="2400" dirty="0"/>
              <a:t> reporting cycle: </a:t>
            </a:r>
            <a:r>
              <a:rPr lang="en-US" sz="2400" b="1" dirty="0"/>
              <a:t>July 1</a:t>
            </a:r>
            <a:r>
              <a:rPr lang="en-US" sz="2400" dirty="0"/>
              <a:t> to </a:t>
            </a:r>
            <a:r>
              <a:rPr lang="en-US" sz="2400" b="1" dirty="0"/>
              <a:t>June 30 </a:t>
            </a:r>
            <a:r>
              <a:rPr lang="en-US" sz="2400" dirty="0"/>
              <a:t>of the following year (</a:t>
            </a:r>
            <a:r>
              <a:rPr lang="en-US" sz="2400" dirty="0" smtClean="0"/>
              <a:t>12 months);</a:t>
            </a:r>
          </a:p>
          <a:p>
            <a:pPr lvl="1" fontAlgn="base"/>
            <a:r>
              <a:rPr lang="en-US" sz="2400" dirty="0"/>
              <a:t>You must complete the </a:t>
            </a:r>
            <a:r>
              <a:rPr lang="en-US" sz="2400" dirty="0" err="1"/>
              <a:t>CPD</a:t>
            </a:r>
            <a:r>
              <a:rPr lang="en-US" sz="2400" dirty="0"/>
              <a:t> </a:t>
            </a:r>
            <a:r>
              <a:rPr lang="en-US" sz="2400" b="1" dirty="0"/>
              <a:t>Attestation Form  </a:t>
            </a:r>
            <a:r>
              <a:rPr lang="en-US" sz="2400" dirty="0"/>
              <a:t>and upload it when completing your Annual Renewal through the </a:t>
            </a:r>
            <a:r>
              <a:rPr lang="en-US" sz="2400" b="1" dirty="0" err="1"/>
              <a:t>YM</a:t>
            </a:r>
            <a:r>
              <a:rPr lang="en-US" sz="2400" b="1" dirty="0"/>
              <a:t> online </a:t>
            </a:r>
            <a:r>
              <a:rPr lang="en-US" sz="2400" b="1" dirty="0" smtClean="0"/>
              <a:t>portal</a:t>
            </a:r>
            <a:r>
              <a:rPr lang="en-US" sz="2400" dirty="0" smtClean="0"/>
              <a:t>;</a:t>
            </a:r>
          </a:p>
          <a:p>
            <a:pPr lvl="1" fontAlgn="base"/>
            <a:r>
              <a:rPr lang="en-US" sz="2400" b="1" dirty="0"/>
              <a:t>June 30</a:t>
            </a:r>
            <a:r>
              <a:rPr lang="en-US" sz="2400" dirty="0"/>
              <a:t>: Deadline to complete the </a:t>
            </a:r>
            <a:r>
              <a:rPr lang="en-US" sz="2400" b="1" dirty="0"/>
              <a:t>Annual Renewal </a:t>
            </a:r>
            <a:r>
              <a:rPr lang="en-US" sz="2400" dirty="0"/>
              <a:t>and submit the </a:t>
            </a:r>
            <a:r>
              <a:rPr lang="en-US" sz="2400" dirty="0" err="1"/>
              <a:t>CPD</a:t>
            </a:r>
            <a:r>
              <a:rPr lang="en-US" sz="2400" dirty="0"/>
              <a:t> Attestation </a:t>
            </a:r>
            <a:r>
              <a:rPr lang="en-US" sz="2400" dirty="0" smtClean="0"/>
              <a:t>Form. </a:t>
            </a:r>
            <a:r>
              <a:rPr lang="en-US" sz="2400" b="1" dirty="0" smtClean="0"/>
              <a:t>NOTE:</a:t>
            </a:r>
            <a:r>
              <a:rPr lang="en-US" sz="2400" dirty="0" smtClean="0"/>
              <a:t> </a:t>
            </a:r>
            <a:r>
              <a:rPr lang="en-US" sz="2400" dirty="0" err="1"/>
              <a:t>CPD</a:t>
            </a:r>
            <a:r>
              <a:rPr lang="en-US" sz="2400" dirty="0"/>
              <a:t> su</a:t>
            </a:r>
            <a:r>
              <a:rPr lang="en-US" dirty="0"/>
              <a:t>bmissions made via email or </a:t>
            </a:r>
            <a:r>
              <a:rPr lang="en-US" dirty="0" smtClean="0"/>
              <a:t>postal mail </a:t>
            </a:r>
            <a:r>
              <a:rPr lang="en-US" sz="2400" dirty="0"/>
              <a:t>will not be accepted by the College.</a:t>
            </a:r>
          </a:p>
          <a:p>
            <a:pPr lvl="1" fontAlgn="base"/>
            <a:r>
              <a:rPr lang="en-US" sz="2400" dirty="0" smtClean="0"/>
              <a:t>A </a:t>
            </a:r>
            <a:r>
              <a:rPr lang="en-US" sz="2400" dirty="0"/>
              <a:t>Licensee is responsible for </a:t>
            </a:r>
            <a:r>
              <a:rPr lang="en-US" sz="2400" b="1" dirty="0"/>
              <a:t>retaining records </a:t>
            </a:r>
            <a:r>
              <a:rPr lang="en-US" sz="2400" dirty="0"/>
              <a:t>such as receipts or other proof of attendance or purchase of </a:t>
            </a:r>
            <a:r>
              <a:rPr lang="en-US" sz="2400" dirty="0" err="1"/>
              <a:t>CPD</a:t>
            </a:r>
            <a:r>
              <a:rPr lang="en-US" sz="2400" dirty="0"/>
              <a:t> Activities for a period of five (5) </a:t>
            </a:r>
            <a:r>
              <a:rPr lang="en-US" sz="2400" dirty="0" smtClean="0"/>
              <a:t>years.</a:t>
            </a:r>
          </a:p>
          <a:p>
            <a:pPr fontAlgn="base"/>
            <a:endParaRPr lang="en-US" sz="2800" dirty="0"/>
          </a:p>
          <a:p>
            <a:pPr fontAlgn="base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103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Subject Matter Requirements for </a:t>
            </a:r>
            <a:r>
              <a:rPr lang="en-US" b="1" dirty="0" err="1" smtClean="0"/>
              <a:t>CPD</a:t>
            </a:r>
            <a:r>
              <a:rPr lang="en-US" b="1" dirty="0" smtClean="0"/>
              <a:t>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151" y="1223554"/>
            <a:ext cx="10018713" cy="5508171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dirty="0"/>
              <a:t>The primary objective of </a:t>
            </a:r>
            <a:r>
              <a:rPr lang="en-US" dirty="0" err="1"/>
              <a:t>CPD</a:t>
            </a:r>
            <a:r>
              <a:rPr lang="en-US" dirty="0"/>
              <a:t> is to increase </a:t>
            </a:r>
            <a:r>
              <a:rPr lang="en-US" b="1" dirty="0"/>
              <a:t>Licensees’ professional Competence</a:t>
            </a:r>
            <a:r>
              <a:rPr lang="en-US" dirty="0"/>
              <a:t>. Approved </a:t>
            </a:r>
            <a:r>
              <a:rPr lang="en-US" dirty="0" err="1"/>
              <a:t>CPD</a:t>
            </a:r>
            <a:r>
              <a:rPr lang="en-US" dirty="0"/>
              <a:t> Activities must align with the Essential </a:t>
            </a:r>
            <a:r>
              <a:rPr lang="en-US" dirty="0" smtClean="0"/>
              <a:t>nine Competencies </a:t>
            </a:r>
            <a:r>
              <a:rPr lang="en-US" dirty="0"/>
              <a:t>for </a:t>
            </a:r>
            <a:r>
              <a:rPr lang="en-US" dirty="0" err="1"/>
              <a:t>RCICs</a:t>
            </a:r>
            <a:r>
              <a:rPr lang="en-US" dirty="0"/>
              <a:t> outlined below and apply to Canadian immigration and citizenship </a:t>
            </a:r>
            <a:r>
              <a:rPr lang="en-US" dirty="0" smtClean="0"/>
              <a:t>consultancy, including:</a:t>
            </a:r>
          </a:p>
          <a:p>
            <a:pPr marL="0" indent="0" fontAlgn="base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000" i="1" dirty="0"/>
              <a:t>(a) </a:t>
            </a:r>
            <a:r>
              <a:rPr lang="en-US" sz="2000" i="1" dirty="0" smtClean="0"/>
              <a:t>	</a:t>
            </a:r>
            <a:r>
              <a:rPr lang="en-CA" sz="2000" i="1" dirty="0" smtClean="0"/>
              <a:t>Foundational </a:t>
            </a:r>
            <a:r>
              <a:rPr lang="en-CA" sz="2000" i="1" dirty="0"/>
              <a:t>Knowledge;</a:t>
            </a:r>
          </a:p>
          <a:p>
            <a:pPr marL="0" indent="0" fontAlgn="base">
              <a:buNone/>
            </a:pPr>
            <a:r>
              <a:rPr lang="en-US" sz="2000" i="1" dirty="0" smtClean="0"/>
              <a:t>		(</a:t>
            </a:r>
            <a:r>
              <a:rPr lang="en-US" sz="2000" i="1" dirty="0"/>
              <a:t>b)	Case Management;</a:t>
            </a:r>
          </a:p>
          <a:p>
            <a:pPr marL="0" indent="0" fontAlgn="base">
              <a:buNone/>
            </a:pPr>
            <a:r>
              <a:rPr lang="en-US" sz="2000" i="1" dirty="0" smtClean="0"/>
              <a:t>		(</a:t>
            </a:r>
            <a:r>
              <a:rPr lang="en-US" sz="2000" i="1" dirty="0"/>
              <a:t>c)	Legal Research and Informatics;</a:t>
            </a:r>
          </a:p>
          <a:p>
            <a:pPr marL="0" indent="0" fontAlgn="base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(</a:t>
            </a:r>
            <a:r>
              <a:rPr lang="en-US" sz="2000" i="1" dirty="0"/>
              <a:t>d)	Business Management and Leadership;</a:t>
            </a:r>
          </a:p>
          <a:p>
            <a:pPr marL="0" indent="0" fontAlgn="base">
              <a:buNone/>
            </a:pPr>
            <a:r>
              <a:rPr lang="en-US" sz="2000" i="1" dirty="0" smtClean="0"/>
              <a:t>		(</a:t>
            </a:r>
            <a:r>
              <a:rPr lang="en-US" sz="2000" i="1" dirty="0"/>
              <a:t>e)	Immigration and Refugee Board (IRB) and Administrative Tribunals;</a:t>
            </a:r>
          </a:p>
          <a:p>
            <a:pPr marL="0" indent="0" fontAlgn="base">
              <a:buNone/>
            </a:pPr>
            <a:r>
              <a:rPr lang="en-US" sz="2000" i="1" dirty="0" smtClean="0"/>
              <a:t>		(f</a:t>
            </a:r>
            <a:r>
              <a:rPr lang="en-US" sz="2000" i="1" dirty="0"/>
              <a:t>)	Professionalism</a:t>
            </a:r>
            <a:r>
              <a:rPr lang="en-US" sz="2000" i="1" dirty="0" smtClean="0"/>
              <a:t>;</a:t>
            </a:r>
          </a:p>
          <a:p>
            <a:pPr marL="0" indent="0" fontAlgn="base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(</a:t>
            </a:r>
            <a:r>
              <a:rPr lang="en-US" sz="2000" i="1" dirty="0"/>
              <a:t>g)	Cultural Competence</a:t>
            </a:r>
            <a:r>
              <a:rPr lang="en-US" sz="2000" i="1" dirty="0" smtClean="0"/>
              <a:t>;</a:t>
            </a:r>
            <a:endParaRPr lang="en-US" sz="2000" i="1" dirty="0"/>
          </a:p>
          <a:p>
            <a:pPr marL="0" indent="0" fontAlgn="base">
              <a:buNone/>
            </a:pPr>
            <a:r>
              <a:rPr lang="en-US" sz="2000" i="1" dirty="0" smtClean="0"/>
              <a:t>		(</a:t>
            </a:r>
            <a:r>
              <a:rPr lang="en-US" sz="2000" i="1" dirty="0"/>
              <a:t>h)	Communication, Counselling and Advocacy</a:t>
            </a:r>
            <a:r>
              <a:rPr lang="en-US" sz="2000" i="1" dirty="0" smtClean="0"/>
              <a:t>;</a:t>
            </a:r>
          </a:p>
          <a:p>
            <a:pPr marL="0" indent="0" fontAlgn="base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	(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) 	Critical thinking, Problem solving, and Evidence-Based Practice.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9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Activities Eligible for Licensee </a:t>
            </a:r>
            <a:r>
              <a:rPr lang="en-US" b="1" dirty="0" err="1" smtClean="0"/>
              <a:t>CPD</a:t>
            </a:r>
            <a:r>
              <a:rPr lang="en-US" b="1" dirty="0" smtClean="0"/>
              <a:t>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151" y="1349828"/>
            <a:ext cx="10018713" cy="550817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b="1" i="1" dirty="0" smtClean="0"/>
              <a:t>Eligible Activities:</a:t>
            </a:r>
            <a:endParaRPr lang="en-US" sz="2000" b="1" i="1" dirty="0"/>
          </a:p>
          <a:p>
            <a:pPr marL="0" indent="0" fontAlgn="base">
              <a:buNone/>
            </a:pPr>
            <a:r>
              <a:rPr lang="en-US" sz="2000" i="1" dirty="0" smtClean="0"/>
              <a:t>(</a:t>
            </a:r>
            <a:r>
              <a:rPr lang="en-US" sz="2000" i="1" dirty="0"/>
              <a:t>a)	</a:t>
            </a:r>
            <a:r>
              <a:rPr lang="en-US" sz="2000" i="1" u="sng" dirty="0"/>
              <a:t>Participating in approved </a:t>
            </a:r>
            <a:r>
              <a:rPr lang="en-US" sz="2000" i="1" u="sng" dirty="0" err="1"/>
              <a:t>CPD</a:t>
            </a:r>
            <a:r>
              <a:rPr lang="en-US" sz="2000" i="1" u="sng" dirty="0"/>
              <a:t> Courses or Programs, including</a:t>
            </a:r>
            <a:r>
              <a:rPr lang="en-US" sz="2000" i="1" dirty="0"/>
              <a:t>:</a:t>
            </a:r>
          </a:p>
          <a:p>
            <a:pPr marL="0" indent="0" fontAlgn="base">
              <a:buNone/>
            </a:pPr>
            <a:r>
              <a:rPr lang="en-US" sz="2000" i="1" dirty="0"/>
              <a:t>•	Attending in person or online, live </a:t>
            </a:r>
            <a:r>
              <a:rPr lang="en-US" sz="2000" b="1" i="1" dirty="0" err="1"/>
              <a:t>CPD</a:t>
            </a:r>
            <a:r>
              <a:rPr lang="en-US" sz="2000" b="1" i="1" dirty="0"/>
              <a:t> Courses or Programs </a:t>
            </a:r>
            <a:r>
              <a:rPr lang="en-US" sz="2000" i="1" dirty="0"/>
              <a:t>that provide an opportunity to </a:t>
            </a:r>
            <a:r>
              <a:rPr lang="en-US" sz="2000" i="1" dirty="0" smtClean="0"/>
              <a:t>	interact </a:t>
            </a:r>
            <a:r>
              <a:rPr lang="en-US" sz="2000" i="1" dirty="0"/>
              <a:t>with colleagues and/or instructors;</a:t>
            </a:r>
          </a:p>
          <a:p>
            <a:pPr marL="0" indent="0" fontAlgn="base">
              <a:buNone/>
            </a:pPr>
            <a:r>
              <a:rPr lang="en-US" sz="2000" i="1" dirty="0"/>
              <a:t>•	Reviewing a </a:t>
            </a:r>
            <a:r>
              <a:rPr lang="en-US" sz="2000" b="1" i="1" dirty="0"/>
              <a:t>recorded </a:t>
            </a:r>
            <a:r>
              <a:rPr lang="en-US" sz="2000" b="1" i="1" dirty="0" err="1"/>
              <a:t>CPD</a:t>
            </a:r>
            <a:r>
              <a:rPr lang="en-US" sz="2000" b="1" i="1" dirty="0"/>
              <a:t> Course </a:t>
            </a:r>
            <a:r>
              <a:rPr lang="en-US" sz="2000" i="1" dirty="0"/>
              <a:t>or Program and </a:t>
            </a:r>
            <a:r>
              <a:rPr lang="en-US" sz="2000" b="1" i="1" dirty="0"/>
              <a:t>summarizing the learnings from the </a:t>
            </a:r>
            <a:r>
              <a:rPr lang="en-US" sz="2000" b="1" i="1" dirty="0" smtClean="0"/>
              <a:t>	Approved </a:t>
            </a:r>
            <a:r>
              <a:rPr lang="en-US" sz="2000" b="1" i="1" dirty="0" err="1"/>
              <a:t>CPD</a:t>
            </a:r>
            <a:r>
              <a:rPr lang="en-US" sz="2000" b="1" i="1" dirty="0"/>
              <a:t> Activity</a:t>
            </a:r>
            <a:r>
              <a:rPr lang="en-US" sz="2000" i="1" dirty="0"/>
              <a:t>;</a:t>
            </a:r>
          </a:p>
          <a:p>
            <a:pPr marL="0" indent="0" fontAlgn="base">
              <a:buNone/>
            </a:pPr>
            <a:r>
              <a:rPr lang="en-US" sz="2000" i="1" dirty="0"/>
              <a:t>•	Participating in asynchronous, online </a:t>
            </a:r>
            <a:r>
              <a:rPr lang="en-US" sz="2000" i="1" dirty="0" err="1"/>
              <a:t>CPD</a:t>
            </a:r>
            <a:r>
              <a:rPr lang="en-US" sz="2000" i="1" dirty="0"/>
              <a:t> Courses that prompt responses throughout the </a:t>
            </a:r>
            <a:r>
              <a:rPr lang="en-US" sz="2000" i="1" dirty="0" smtClean="0"/>
              <a:t>	learning </a:t>
            </a:r>
            <a:r>
              <a:rPr lang="en-US" sz="2000" i="1" dirty="0"/>
              <a:t>process, such as requiring participants to respond to questions before they can move </a:t>
            </a:r>
            <a:r>
              <a:rPr lang="en-US" sz="2000" i="1" dirty="0" smtClean="0"/>
              <a:t>	to </a:t>
            </a:r>
            <a:r>
              <a:rPr lang="en-US" sz="2000" i="1" dirty="0"/>
              <a:t>the next module or section; and/or</a:t>
            </a:r>
          </a:p>
          <a:p>
            <a:pPr marL="0" indent="0" fontAlgn="base">
              <a:buNone/>
            </a:pPr>
            <a:r>
              <a:rPr lang="en-US" sz="2000" i="1" dirty="0"/>
              <a:t>•	Participating in </a:t>
            </a:r>
            <a:r>
              <a:rPr lang="en-US" sz="2000" b="1" i="1" dirty="0"/>
              <a:t>conference sessions, seminars, workshops</a:t>
            </a:r>
            <a:r>
              <a:rPr lang="en-US" sz="2000" i="1" dirty="0"/>
              <a:t>, etc.;</a:t>
            </a:r>
          </a:p>
          <a:p>
            <a:pPr marL="0" indent="0" fontAlgn="base">
              <a:buNone/>
            </a:pPr>
            <a:r>
              <a:rPr lang="en-US" sz="2000" i="1" dirty="0" smtClean="0"/>
              <a:t>(</a:t>
            </a:r>
            <a:r>
              <a:rPr lang="en-US" sz="2000" i="1" dirty="0"/>
              <a:t>b)	</a:t>
            </a:r>
            <a:r>
              <a:rPr lang="en-US" sz="2000" i="1" u="sng" dirty="0"/>
              <a:t>Participating in a post-secondary educational institution Course or Program</a:t>
            </a:r>
            <a:r>
              <a:rPr lang="en-US" sz="2000" i="1" dirty="0"/>
              <a:t>;</a:t>
            </a:r>
          </a:p>
          <a:p>
            <a:pPr marL="0" indent="0" fontAlgn="base">
              <a:buNone/>
            </a:pPr>
            <a:endParaRPr lang="en-CA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678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6825" y="494211"/>
            <a:ext cx="8974683" cy="72934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Activities Eligible for Licensee </a:t>
            </a:r>
            <a:r>
              <a:rPr lang="en-US" b="1" dirty="0" err="1" smtClean="0"/>
              <a:t>CPD</a:t>
            </a:r>
            <a:r>
              <a:rPr lang="en-US" b="1" dirty="0" smtClean="0"/>
              <a:t>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151" y="1349828"/>
            <a:ext cx="10018713" cy="550817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000" b="1" i="1" dirty="0" smtClean="0"/>
              <a:t>Eligible Activities:</a:t>
            </a:r>
            <a:endParaRPr lang="en-US" sz="2000" b="1" i="1" dirty="0"/>
          </a:p>
          <a:p>
            <a:pPr marL="0" indent="0" fontAlgn="base">
              <a:buNone/>
            </a:pPr>
            <a:r>
              <a:rPr lang="en-US" sz="2000" i="1" dirty="0"/>
              <a:t>(c)	</a:t>
            </a:r>
            <a:r>
              <a:rPr lang="en-US" sz="2000" i="1" u="sng" dirty="0"/>
              <a:t>Teaching, including:</a:t>
            </a:r>
          </a:p>
          <a:p>
            <a:pPr marL="0" indent="0" fontAlgn="base">
              <a:buNone/>
            </a:pPr>
            <a:r>
              <a:rPr lang="en-US" sz="2000" i="1" dirty="0"/>
              <a:t>•	At a post-secondary education Program accredited by the </a:t>
            </a:r>
            <a:r>
              <a:rPr lang="en-US" sz="2000" i="1" dirty="0" smtClean="0"/>
              <a:t>Council</a:t>
            </a:r>
            <a:r>
              <a:rPr lang="en-US" sz="2000" i="1" dirty="0" smtClean="0"/>
              <a:t>* (now the College);</a:t>
            </a:r>
            <a:endParaRPr lang="en-US" sz="2000" i="1" dirty="0"/>
          </a:p>
          <a:p>
            <a:pPr marL="0" indent="0" fontAlgn="base">
              <a:buNone/>
            </a:pPr>
            <a:r>
              <a:rPr lang="en-US" sz="2000" i="1" dirty="0"/>
              <a:t>•	Facilitating a </a:t>
            </a:r>
            <a:r>
              <a:rPr lang="en-US" sz="2000" i="1" dirty="0" err="1"/>
              <a:t>CPD</a:t>
            </a:r>
            <a:r>
              <a:rPr lang="en-US" sz="2000" i="1" dirty="0"/>
              <a:t> Activity for an approved </a:t>
            </a:r>
            <a:r>
              <a:rPr lang="en-US" sz="2000" i="1" dirty="0" err="1"/>
              <a:t>CPD</a:t>
            </a:r>
            <a:r>
              <a:rPr lang="en-US" sz="2000" i="1" dirty="0"/>
              <a:t> Provider;</a:t>
            </a:r>
          </a:p>
          <a:p>
            <a:pPr marL="0" indent="0" fontAlgn="base">
              <a:buNone/>
            </a:pPr>
            <a:r>
              <a:rPr lang="en-US" sz="2000" i="1" dirty="0"/>
              <a:t>•	Facilitating a session, workshop, or seminar at an approved conference; and/or</a:t>
            </a:r>
          </a:p>
          <a:p>
            <a:pPr marL="0" indent="0" fontAlgn="base">
              <a:buNone/>
            </a:pPr>
            <a:r>
              <a:rPr lang="en-US" sz="2000" i="1" dirty="0"/>
              <a:t>•	Facilitating approved group case study discussions;</a:t>
            </a:r>
          </a:p>
          <a:p>
            <a:pPr marL="0" indent="0" fontAlgn="base">
              <a:buNone/>
            </a:pPr>
            <a:r>
              <a:rPr lang="en-US" sz="2000" i="1" dirty="0" smtClean="0"/>
              <a:t>(</a:t>
            </a:r>
            <a:r>
              <a:rPr lang="en-US" sz="2000" i="1" dirty="0"/>
              <a:t>d)	</a:t>
            </a:r>
            <a:r>
              <a:rPr lang="en-US" sz="2000" i="1" u="sng" dirty="0"/>
              <a:t>Writing a book or article for publication</a:t>
            </a:r>
            <a:r>
              <a:rPr lang="en-US" sz="2000" i="1" dirty="0"/>
              <a:t>, based on Approved Subject Matter, with or without a co-author, where the content aligns to the Essential Competencies for </a:t>
            </a:r>
            <a:r>
              <a:rPr lang="en-US" sz="2000" i="1" dirty="0" err="1"/>
              <a:t>RCICs</a:t>
            </a:r>
            <a:r>
              <a:rPr lang="en-US" sz="2000" i="1" dirty="0"/>
              <a:t> and Canadian immigration and citizenship consultancy;</a:t>
            </a:r>
          </a:p>
          <a:p>
            <a:pPr marL="0" indent="0" fontAlgn="base">
              <a:buNone/>
            </a:pPr>
            <a:r>
              <a:rPr lang="en-US" sz="2000" i="1" dirty="0" smtClean="0"/>
              <a:t>(</a:t>
            </a:r>
            <a:r>
              <a:rPr lang="en-US" sz="2000" i="1" dirty="0"/>
              <a:t>e)	</a:t>
            </a:r>
            <a:r>
              <a:rPr lang="en-US" sz="2000" i="1" u="sng" dirty="0"/>
              <a:t>Acting as a mentor through the Council’s Mentoring Program</a:t>
            </a:r>
            <a:r>
              <a:rPr lang="en-US" sz="2000" i="1" dirty="0"/>
              <a:t>;</a:t>
            </a:r>
          </a:p>
          <a:p>
            <a:pPr marL="0" indent="0" fontAlgn="base">
              <a:buNone/>
            </a:pPr>
            <a:endParaRPr lang="en-CA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56635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8AFA83AB4AB6489739FB9C5A207BBF" ma:contentTypeVersion="13" ma:contentTypeDescription="Create a new document." ma:contentTypeScope="" ma:versionID="08b6ef21cd4fd86267b7f80b79bc6153">
  <xsd:schema xmlns:xsd="http://www.w3.org/2001/XMLSchema" xmlns:xs="http://www.w3.org/2001/XMLSchema" xmlns:p="http://schemas.microsoft.com/office/2006/metadata/properties" xmlns:ns2="9eb6984d-14e2-4c0a-9741-f208ba12db0e" xmlns:ns3="6a1d9d6e-e8aa-4263-8f27-0d8bb61a4392" targetNamespace="http://schemas.microsoft.com/office/2006/metadata/properties" ma:root="true" ma:fieldsID="3df79fcef26329b20c9a8b20b19cf5e0" ns2:_="" ns3:_="">
    <xsd:import namespace="9eb6984d-14e2-4c0a-9741-f208ba12db0e"/>
    <xsd:import namespace="6a1d9d6e-e8aa-4263-8f27-0d8bb61a43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6984d-14e2-4c0a-9741-f208ba12db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d9d6e-e8aa-4263-8f27-0d8bb61a439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3FB8B9-7360-4FAB-97A9-6C2BEF36B839}"/>
</file>

<file path=customXml/itemProps2.xml><?xml version="1.0" encoding="utf-8"?>
<ds:datastoreItem xmlns:ds="http://schemas.openxmlformats.org/officeDocument/2006/customXml" ds:itemID="{23D2CFE0-9573-4E91-8A22-4895A11A6C2F}"/>
</file>

<file path=customXml/itemProps3.xml><?xml version="1.0" encoding="utf-8"?>
<ds:datastoreItem xmlns:ds="http://schemas.openxmlformats.org/officeDocument/2006/customXml" ds:itemID="{99B830EC-5961-4822-B136-C5FDF983E51A}"/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658</TotalTime>
  <Words>1730</Words>
  <Application>Microsoft Office PowerPoint</Application>
  <PresentationFormat>Widescreen</PresentationFormat>
  <Paragraphs>100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Corbel</vt:lpstr>
      <vt:lpstr>Parallax</vt:lpstr>
      <vt:lpstr>CONTINUING PROFESSIONAL DEVELOPMENT (CPD) REGULATION FOR RCICs</vt:lpstr>
      <vt:lpstr>Basic definitions </vt:lpstr>
      <vt:lpstr>Basic definitions </vt:lpstr>
      <vt:lpstr>Scope and Exemptions to Meet CPD Requirements</vt:lpstr>
      <vt:lpstr>Scope and Exemptions to Meet CPD Requirements</vt:lpstr>
      <vt:lpstr>Scope and Exemptions to Meet CPD Requirements</vt:lpstr>
      <vt:lpstr>Subject Matter Requirements for CPD Hours</vt:lpstr>
      <vt:lpstr>Activities Eligible for Licensee CPD Hours</vt:lpstr>
      <vt:lpstr>Activities Eligible for Licensee CPD Hours</vt:lpstr>
      <vt:lpstr>Activities Eligible for CPD Hours</vt:lpstr>
      <vt:lpstr>Activities NOT Eligible for Licensee CPD Hours</vt:lpstr>
      <vt:lpstr>Suspension or Revocation of approved CPD activities</vt:lpstr>
      <vt:lpstr>Verification of CPD Reporting</vt:lpstr>
      <vt:lpstr>Calculation of CPD hours</vt:lpstr>
      <vt:lpstr>Calculation of CPD hours</vt:lpstr>
      <vt:lpstr>Current CPD Reporting Login Page https://iccrc-crcic.site-ym.com/login.aspx</vt:lpstr>
      <vt:lpstr>Penalties for Breaching the CPD Regulation</vt:lpstr>
      <vt:lpstr>  </vt:lpstr>
    </vt:vector>
  </TitlesOfParts>
  <Company>Campus-Support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SKILLED WORKER</dc:title>
  <dc:creator>604-082941</dc:creator>
  <cp:lastModifiedBy>Hjalmar Leon</cp:lastModifiedBy>
  <cp:revision>73</cp:revision>
  <dcterms:created xsi:type="dcterms:W3CDTF">2018-10-24T02:39:39Z</dcterms:created>
  <dcterms:modified xsi:type="dcterms:W3CDTF">2022-05-04T20:52:44Z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0x010100E68AFA83AB4AB6489739FB9C5A207BBF</vt:lpwstr>
  </property>
</Properties>
</file>