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8"/>
  </p:notesMasterIdLst>
  <p:sldIdLst>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38" autoAdjust="0"/>
    <p:restoredTop sz="94660"/>
  </p:normalViewPr>
  <p:slideViewPr>
    <p:cSldViewPr snapToGrid="0">
      <p:cViewPr varScale="1">
        <p:scale>
          <a:sx n="115" d="100"/>
          <a:sy n="115" d="100"/>
        </p:scale>
        <p:origin x="9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2764DEE5-9DC3-4D48-87CE-2149D20987F4}" type="datetimeFigureOut">
              <a:rPr lang="en-US" smtClean="0"/>
              <a:t>9/30/2021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815A6A0A-1027-41AF-947A-9B942CBB1393}" type="slidenum">
              <a:rPr lang="en-US" smtClean="0"/>
              <a:t>‹#›</a:t>
            </a:fld>
            <a:endParaRPr lang="en-US"/>
          </a:p>
        </p:txBody>
      </p:sp>
    </p:spTree>
    <p:extLst>
      <p:ext uri="{BB962C8B-B14F-4D97-AF65-F5344CB8AC3E}">
        <p14:creationId xmlns:p14="http://schemas.microsoft.com/office/powerpoint/2010/main" val="2610268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1</a:t>
            </a:fld>
            <a:endParaRPr lang="en-US">
              <a:solidFill>
                <a:prstClr val="black"/>
              </a:solidFill>
              <a:latin typeface="Calibri"/>
            </a:endParaRPr>
          </a:p>
        </p:txBody>
      </p:sp>
    </p:spTree>
    <p:extLst>
      <p:ext uri="{BB962C8B-B14F-4D97-AF65-F5344CB8AC3E}">
        <p14:creationId xmlns:p14="http://schemas.microsoft.com/office/powerpoint/2010/main" val="4064992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11</a:t>
            </a:fld>
            <a:endParaRPr lang="en-US">
              <a:solidFill>
                <a:prstClr val="black"/>
              </a:solidFill>
              <a:latin typeface="Calibri"/>
            </a:endParaRPr>
          </a:p>
        </p:txBody>
      </p:sp>
    </p:spTree>
    <p:extLst>
      <p:ext uri="{BB962C8B-B14F-4D97-AF65-F5344CB8AC3E}">
        <p14:creationId xmlns:p14="http://schemas.microsoft.com/office/powerpoint/2010/main" val="3465092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12</a:t>
            </a:fld>
            <a:endParaRPr lang="en-US">
              <a:solidFill>
                <a:prstClr val="black"/>
              </a:solidFill>
              <a:latin typeface="Calibri"/>
            </a:endParaRPr>
          </a:p>
        </p:txBody>
      </p:sp>
    </p:spTree>
    <p:extLst>
      <p:ext uri="{BB962C8B-B14F-4D97-AF65-F5344CB8AC3E}">
        <p14:creationId xmlns:p14="http://schemas.microsoft.com/office/powerpoint/2010/main" val="33507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13</a:t>
            </a:fld>
            <a:endParaRPr lang="en-US">
              <a:solidFill>
                <a:prstClr val="black"/>
              </a:solidFill>
              <a:latin typeface="Calibri"/>
            </a:endParaRPr>
          </a:p>
        </p:txBody>
      </p:sp>
    </p:spTree>
    <p:extLst>
      <p:ext uri="{BB962C8B-B14F-4D97-AF65-F5344CB8AC3E}">
        <p14:creationId xmlns:p14="http://schemas.microsoft.com/office/powerpoint/2010/main" val="2290163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15</a:t>
            </a:fld>
            <a:endParaRPr lang="en-US">
              <a:solidFill>
                <a:prstClr val="black"/>
              </a:solidFill>
              <a:latin typeface="Calibri"/>
            </a:endParaRPr>
          </a:p>
        </p:txBody>
      </p:sp>
    </p:spTree>
    <p:extLst>
      <p:ext uri="{BB962C8B-B14F-4D97-AF65-F5344CB8AC3E}">
        <p14:creationId xmlns:p14="http://schemas.microsoft.com/office/powerpoint/2010/main" val="4158332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16</a:t>
            </a:fld>
            <a:endParaRPr lang="en-US">
              <a:solidFill>
                <a:prstClr val="black"/>
              </a:solidFill>
              <a:latin typeface="Calibri"/>
            </a:endParaRPr>
          </a:p>
        </p:txBody>
      </p:sp>
    </p:spTree>
    <p:extLst>
      <p:ext uri="{BB962C8B-B14F-4D97-AF65-F5344CB8AC3E}">
        <p14:creationId xmlns:p14="http://schemas.microsoft.com/office/powerpoint/2010/main" val="405466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17</a:t>
            </a:fld>
            <a:endParaRPr lang="en-US">
              <a:solidFill>
                <a:prstClr val="black"/>
              </a:solidFill>
              <a:latin typeface="Calibri"/>
            </a:endParaRPr>
          </a:p>
        </p:txBody>
      </p:sp>
    </p:spTree>
    <p:extLst>
      <p:ext uri="{BB962C8B-B14F-4D97-AF65-F5344CB8AC3E}">
        <p14:creationId xmlns:p14="http://schemas.microsoft.com/office/powerpoint/2010/main" val="727188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18</a:t>
            </a:fld>
            <a:endParaRPr lang="en-US">
              <a:solidFill>
                <a:prstClr val="black"/>
              </a:solidFill>
              <a:latin typeface="Calibri"/>
            </a:endParaRPr>
          </a:p>
        </p:txBody>
      </p:sp>
    </p:spTree>
    <p:extLst>
      <p:ext uri="{BB962C8B-B14F-4D97-AF65-F5344CB8AC3E}">
        <p14:creationId xmlns:p14="http://schemas.microsoft.com/office/powerpoint/2010/main" val="266919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19</a:t>
            </a:fld>
            <a:endParaRPr lang="en-US">
              <a:solidFill>
                <a:prstClr val="black"/>
              </a:solidFill>
              <a:latin typeface="Calibri"/>
            </a:endParaRPr>
          </a:p>
        </p:txBody>
      </p:sp>
    </p:spTree>
    <p:extLst>
      <p:ext uri="{BB962C8B-B14F-4D97-AF65-F5344CB8AC3E}">
        <p14:creationId xmlns:p14="http://schemas.microsoft.com/office/powerpoint/2010/main" val="3444823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20</a:t>
            </a:fld>
            <a:endParaRPr lang="en-US">
              <a:solidFill>
                <a:prstClr val="black"/>
              </a:solidFill>
              <a:latin typeface="Calibri"/>
            </a:endParaRPr>
          </a:p>
        </p:txBody>
      </p:sp>
    </p:spTree>
    <p:extLst>
      <p:ext uri="{BB962C8B-B14F-4D97-AF65-F5344CB8AC3E}">
        <p14:creationId xmlns:p14="http://schemas.microsoft.com/office/powerpoint/2010/main" val="31455439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24</a:t>
            </a:fld>
            <a:endParaRPr lang="en-US">
              <a:solidFill>
                <a:prstClr val="black"/>
              </a:solidFill>
              <a:latin typeface="Calibri"/>
            </a:endParaRPr>
          </a:p>
        </p:txBody>
      </p:sp>
    </p:spTree>
    <p:extLst>
      <p:ext uri="{BB962C8B-B14F-4D97-AF65-F5344CB8AC3E}">
        <p14:creationId xmlns:p14="http://schemas.microsoft.com/office/powerpoint/2010/main" val="3550870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2</a:t>
            </a:fld>
            <a:endParaRPr lang="en-US">
              <a:solidFill>
                <a:prstClr val="black"/>
              </a:solidFill>
              <a:latin typeface="Calibri"/>
            </a:endParaRPr>
          </a:p>
        </p:txBody>
      </p:sp>
    </p:spTree>
    <p:extLst>
      <p:ext uri="{BB962C8B-B14F-4D97-AF65-F5344CB8AC3E}">
        <p14:creationId xmlns:p14="http://schemas.microsoft.com/office/powerpoint/2010/main" val="172474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25</a:t>
            </a:fld>
            <a:endParaRPr lang="en-US">
              <a:solidFill>
                <a:prstClr val="black"/>
              </a:solidFill>
              <a:latin typeface="Calibri"/>
            </a:endParaRPr>
          </a:p>
        </p:txBody>
      </p:sp>
    </p:spTree>
    <p:extLst>
      <p:ext uri="{BB962C8B-B14F-4D97-AF65-F5344CB8AC3E}">
        <p14:creationId xmlns:p14="http://schemas.microsoft.com/office/powerpoint/2010/main" val="927902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3</a:t>
            </a:fld>
            <a:endParaRPr lang="en-US">
              <a:solidFill>
                <a:prstClr val="black"/>
              </a:solidFill>
              <a:latin typeface="Calibri"/>
            </a:endParaRPr>
          </a:p>
        </p:txBody>
      </p:sp>
    </p:spTree>
    <p:extLst>
      <p:ext uri="{BB962C8B-B14F-4D97-AF65-F5344CB8AC3E}">
        <p14:creationId xmlns:p14="http://schemas.microsoft.com/office/powerpoint/2010/main" val="1620158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4</a:t>
            </a:fld>
            <a:endParaRPr lang="en-US">
              <a:solidFill>
                <a:prstClr val="black"/>
              </a:solidFill>
              <a:latin typeface="Calibri"/>
            </a:endParaRPr>
          </a:p>
        </p:txBody>
      </p:sp>
    </p:spTree>
    <p:extLst>
      <p:ext uri="{BB962C8B-B14F-4D97-AF65-F5344CB8AC3E}">
        <p14:creationId xmlns:p14="http://schemas.microsoft.com/office/powerpoint/2010/main" val="1241845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5</a:t>
            </a:fld>
            <a:endParaRPr lang="en-US">
              <a:solidFill>
                <a:prstClr val="black"/>
              </a:solidFill>
              <a:latin typeface="Calibri"/>
            </a:endParaRPr>
          </a:p>
        </p:txBody>
      </p:sp>
    </p:spTree>
    <p:extLst>
      <p:ext uri="{BB962C8B-B14F-4D97-AF65-F5344CB8AC3E}">
        <p14:creationId xmlns:p14="http://schemas.microsoft.com/office/powerpoint/2010/main" val="4265794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6</a:t>
            </a:fld>
            <a:endParaRPr lang="en-US">
              <a:solidFill>
                <a:prstClr val="black"/>
              </a:solidFill>
              <a:latin typeface="Calibri"/>
            </a:endParaRPr>
          </a:p>
        </p:txBody>
      </p:sp>
    </p:spTree>
    <p:extLst>
      <p:ext uri="{BB962C8B-B14F-4D97-AF65-F5344CB8AC3E}">
        <p14:creationId xmlns:p14="http://schemas.microsoft.com/office/powerpoint/2010/main" val="2627192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7</a:t>
            </a:fld>
            <a:endParaRPr lang="en-US">
              <a:solidFill>
                <a:prstClr val="black"/>
              </a:solidFill>
              <a:latin typeface="Calibri"/>
            </a:endParaRPr>
          </a:p>
        </p:txBody>
      </p:sp>
    </p:spTree>
    <p:extLst>
      <p:ext uri="{BB962C8B-B14F-4D97-AF65-F5344CB8AC3E}">
        <p14:creationId xmlns:p14="http://schemas.microsoft.com/office/powerpoint/2010/main" val="522897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9</a:t>
            </a:fld>
            <a:endParaRPr lang="en-US">
              <a:solidFill>
                <a:prstClr val="black"/>
              </a:solidFill>
              <a:latin typeface="Calibri"/>
            </a:endParaRPr>
          </a:p>
        </p:txBody>
      </p:sp>
    </p:spTree>
    <p:extLst>
      <p:ext uri="{BB962C8B-B14F-4D97-AF65-F5344CB8AC3E}">
        <p14:creationId xmlns:p14="http://schemas.microsoft.com/office/powerpoint/2010/main" val="1184766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66612">
              <a:defRPr/>
            </a:pPr>
            <a:fld id="{B6EF0987-AFBA-4DBE-9936-8589A3842D24}" type="slidenum">
              <a:rPr lang="en-US">
                <a:solidFill>
                  <a:prstClr val="black"/>
                </a:solidFill>
                <a:latin typeface="Calibri"/>
              </a:rPr>
              <a:pPr defTabSz="966612">
                <a:defRPr/>
              </a:pPr>
              <a:t>10</a:t>
            </a:fld>
            <a:endParaRPr lang="en-US">
              <a:solidFill>
                <a:prstClr val="black"/>
              </a:solidFill>
              <a:latin typeface="Calibri"/>
            </a:endParaRPr>
          </a:p>
        </p:txBody>
      </p:sp>
    </p:spTree>
    <p:extLst>
      <p:ext uri="{BB962C8B-B14F-4D97-AF65-F5344CB8AC3E}">
        <p14:creationId xmlns:p14="http://schemas.microsoft.com/office/powerpoint/2010/main" val="2479159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9772E2-4974-4917-BC49-A682B1EDFD59}" type="datetime1">
              <a:rPr lang="en-US" smtClean="0"/>
              <a:pPr/>
              <a:t>9/30/2021</a:t>
            </a:fld>
            <a:endParaRPr lang="en-US"/>
          </a:p>
        </p:txBody>
      </p:sp>
      <p:sp>
        <p:nvSpPr>
          <p:cNvPr id="5" name="Footer Placeholder 4"/>
          <p:cNvSpPr>
            <a:spLocks noGrp="1"/>
          </p:cNvSpPr>
          <p:nvPr>
            <p:ph type="ftr" sz="quarter" idx="11"/>
          </p:nvPr>
        </p:nvSpPr>
        <p:spPr/>
        <p:txBody>
          <a:bodyPr/>
          <a:lstStyle/>
          <a:p>
            <a:r>
              <a:rPr lang="en-US" smtClean="0"/>
              <a:t>Business Immigration Law Group</a:t>
            </a:r>
            <a:endParaRPr lang="en-US"/>
          </a:p>
        </p:txBody>
      </p:sp>
      <p:sp>
        <p:nvSpPr>
          <p:cNvPr id="6" name="Slide Number Placeholder 5"/>
          <p:cNvSpPr>
            <a:spLocks noGrp="1"/>
          </p:cNvSpPr>
          <p:nvPr>
            <p:ph type="sldNum" sz="quarter" idx="12"/>
          </p:nvPr>
        </p:nvSpPr>
        <p:spPr/>
        <p:txBody>
          <a:bodyPr/>
          <a:lstStyle/>
          <a:p>
            <a:fld id="{0B13E978-E9AB-4E08-BE72-0B8F7F78C655}"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4342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F9076-66AC-4FDD-846D-03BD9E4F1101}" type="datetime1">
              <a:rPr lang="en-US" smtClean="0"/>
              <a:pPr/>
              <a:t>9/30/2021</a:t>
            </a:fld>
            <a:endParaRPr lang="en-US"/>
          </a:p>
        </p:txBody>
      </p:sp>
      <p:sp>
        <p:nvSpPr>
          <p:cNvPr id="5" name="Footer Placeholder 4"/>
          <p:cNvSpPr>
            <a:spLocks noGrp="1"/>
          </p:cNvSpPr>
          <p:nvPr>
            <p:ph type="ftr" sz="quarter" idx="11"/>
          </p:nvPr>
        </p:nvSpPr>
        <p:spPr/>
        <p:txBody>
          <a:bodyPr/>
          <a:lstStyle/>
          <a:p>
            <a:r>
              <a:rPr lang="en-US" smtClean="0"/>
              <a:t>Business Immigration Law Group</a:t>
            </a:r>
            <a:endParaRPr lang="en-US"/>
          </a:p>
        </p:txBody>
      </p:sp>
      <p:sp>
        <p:nvSpPr>
          <p:cNvPr id="6" name="Slide Number Placeholder 5"/>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1600370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A431D7-C626-475A-83F4-F1C847F6C810}" type="datetime1">
              <a:rPr lang="en-US" smtClean="0"/>
              <a:pPr/>
              <a:t>9/30/2021</a:t>
            </a:fld>
            <a:endParaRPr lang="en-US"/>
          </a:p>
        </p:txBody>
      </p:sp>
      <p:sp>
        <p:nvSpPr>
          <p:cNvPr id="5" name="Footer Placeholder 4"/>
          <p:cNvSpPr>
            <a:spLocks noGrp="1"/>
          </p:cNvSpPr>
          <p:nvPr>
            <p:ph type="ftr" sz="quarter" idx="11"/>
          </p:nvPr>
        </p:nvSpPr>
        <p:spPr/>
        <p:txBody>
          <a:bodyPr/>
          <a:lstStyle/>
          <a:p>
            <a:r>
              <a:rPr lang="en-US" smtClean="0"/>
              <a:t>Business Immigration Law Group</a:t>
            </a:r>
            <a:endParaRPr lang="en-US"/>
          </a:p>
        </p:txBody>
      </p:sp>
      <p:sp>
        <p:nvSpPr>
          <p:cNvPr id="6" name="Slide Number Placeholder 5"/>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1356248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9772E2-4974-4917-BC49-A682B1EDFD59}" type="datetime1">
              <a:rPr lang="en-US" smtClean="0"/>
              <a:pPr/>
              <a:t>9/30/2021</a:t>
            </a:fld>
            <a:endParaRPr lang="en-US"/>
          </a:p>
        </p:txBody>
      </p:sp>
      <p:sp>
        <p:nvSpPr>
          <p:cNvPr id="5" name="Footer Placeholder 4"/>
          <p:cNvSpPr>
            <a:spLocks noGrp="1"/>
          </p:cNvSpPr>
          <p:nvPr>
            <p:ph type="ftr" sz="quarter" idx="11"/>
          </p:nvPr>
        </p:nvSpPr>
        <p:spPr/>
        <p:txBody>
          <a:bodyPr/>
          <a:lstStyle/>
          <a:p>
            <a:r>
              <a:rPr lang="en-US" smtClean="0"/>
              <a:t>Business Immigration Law Group</a:t>
            </a:r>
            <a:endParaRPr lang="en-US"/>
          </a:p>
        </p:txBody>
      </p:sp>
      <p:sp>
        <p:nvSpPr>
          <p:cNvPr id="6" name="Slide Number Placeholder 5"/>
          <p:cNvSpPr>
            <a:spLocks noGrp="1"/>
          </p:cNvSpPr>
          <p:nvPr>
            <p:ph type="sldNum" sz="quarter" idx="12"/>
          </p:nvPr>
        </p:nvSpPr>
        <p:spPr/>
        <p:txBody>
          <a:bodyPr/>
          <a:lstStyle/>
          <a:p>
            <a:fld id="{0B13E978-E9AB-4E08-BE72-0B8F7F78C655}"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309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699C69-A3A4-4D90-AB0C-B2901CB98003}" type="datetime1">
              <a:rPr lang="en-US" smtClean="0"/>
              <a:pPr/>
              <a:t>9/30/2021</a:t>
            </a:fld>
            <a:endParaRPr lang="en-US"/>
          </a:p>
        </p:txBody>
      </p:sp>
      <p:sp>
        <p:nvSpPr>
          <p:cNvPr id="5" name="Footer Placeholder 4"/>
          <p:cNvSpPr>
            <a:spLocks noGrp="1"/>
          </p:cNvSpPr>
          <p:nvPr>
            <p:ph type="ftr" sz="quarter" idx="11"/>
          </p:nvPr>
        </p:nvSpPr>
        <p:spPr/>
        <p:txBody>
          <a:bodyPr/>
          <a:lstStyle/>
          <a:p>
            <a:r>
              <a:rPr lang="en-US" smtClean="0"/>
              <a:t>Business Immigration Law Group</a:t>
            </a:r>
            <a:endParaRPr lang="en-US"/>
          </a:p>
        </p:txBody>
      </p:sp>
      <p:sp>
        <p:nvSpPr>
          <p:cNvPr id="6" name="Slide Number Placeholder 5"/>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2281091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0E520E-4876-4378-845E-6705744BA441}" type="datetime1">
              <a:rPr lang="en-US" smtClean="0"/>
              <a:pPr/>
              <a:t>9/30/2021</a:t>
            </a:fld>
            <a:endParaRPr lang="en-US"/>
          </a:p>
        </p:txBody>
      </p:sp>
      <p:sp>
        <p:nvSpPr>
          <p:cNvPr id="5" name="Footer Placeholder 4"/>
          <p:cNvSpPr>
            <a:spLocks noGrp="1"/>
          </p:cNvSpPr>
          <p:nvPr>
            <p:ph type="ftr" sz="quarter" idx="11"/>
          </p:nvPr>
        </p:nvSpPr>
        <p:spPr/>
        <p:txBody>
          <a:bodyPr/>
          <a:lstStyle/>
          <a:p>
            <a:r>
              <a:rPr lang="en-US" smtClean="0"/>
              <a:t>Business Immigration Law Group</a:t>
            </a:r>
            <a:endParaRPr lang="en-US"/>
          </a:p>
        </p:txBody>
      </p:sp>
      <p:sp>
        <p:nvSpPr>
          <p:cNvPr id="6" name="Slide Number Placeholder 5"/>
          <p:cNvSpPr>
            <a:spLocks noGrp="1"/>
          </p:cNvSpPr>
          <p:nvPr>
            <p:ph type="sldNum" sz="quarter" idx="12"/>
          </p:nvPr>
        </p:nvSpPr>
        <p:spPr/>
        <p:txBody>
          <a:bodyPr/>
          <a:lstStyle/>
          <a:p>
            <a:fld id="{0B13E978-E9AB-4E08-BE72-0B8F7F78C655}"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521533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01F48-4450-48DF-A834-9B74E69BF906}" type="datetime1">
              <a:rPr lang="en-US" smtClean="0"/>
              <a:pPr/>
              <a:t>9/30/2021</a:t>
            </a:fld>
            <a:endParaRPr lang="en-US"/>
          </a:p>
        </p:txBody>
      </p:sp>
      <p:sp>
        <p:nvSpPr>
          <p:cNvPr id="6" name="Footer Placeholder 5"/>
          <p:cNvSpPr>
            <a:spLocks noGrp="1"/>
          </p:cNvSpPr>
          <p:nvPr>
            <p:ph type="ftr" sz="quarter" idx="11"/>
          </p:nvPr>
        </p:nvSpPr>
        <p:spPr/>
        <p:txBody>
          <a:bodyPr/>
          <a:lstStyle/>
          <a:p>
            <a:r>
              <a:rPr lang="en-US" smtClean="0"/>
              <a:t>Business Immigration Law Group</a:t>
            </a:r>
            <a:endParaRPr lang="en-US"/>
          </a:p>
        </p:txBody>
      </p:sp>
      <p:sp>
        <p:nvSpPr>
          <p:cNvPr id="7" name="Slide Number Placeholder 6"/>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1805518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A1E1E5-4076-4BAD-A8CF-758D4EB7A051}" type="datetime1">
              <a:rPr lang="en-US" smtClean="0"/>
              <a:pPr/>
              <a:t>9/30/2021</a:t>
            </a:fld>
            <a:endParaRPr lang="en-US"/>
          </a:p>
        </p:txBody>
      </p:sp>
      <p:sp>
        <p:nvSpPr>
          <p:cNvPr id="8" name="Footer Placeholder 7"/>
          <p:cNvSpPr>
            <a:spLocks noGrp="1"/>
          </p:cNvSpPr>
          <p:nvPr>
            <p:ph type="ftr" sz="quarter" idx="11"/>
          </p:nvPr>
        </p:nvSpPr>
        <p:spPr/>
        <p:txBody>
          <a:bodyPr/>
          <a:lstStyle/>
          <a:p>
            <a:r>
              <a:rPr lang="en-US" smtClean="0"/>
              <a:t>Business Immigration Law Group</a:t>
            </a:r>
            <a:endParaRPr lang="en-US"/>
          </a:p>
        </p:txBody>
      </p:sp>
      <p:sp>
        <p:nvSpPr>
          <p:cNvPr id="9" name="Slide Number Placeholder 8"/>
          <p:cNvSpPr>
            <a:spLocks noGrp="1"/>
          </p:cNvSpPr>
          <p:nvPr>
            <p:ph type="sldNum" sz="quarter" idx="12"/>
          </p:nvPr>
        </p:nvSpPr>
        <p:spPr/>
        <p:txBody>
          <a:bodyPr/>
          <a:lstStyle/>
          <a:p>
            <a:fld id="{0B13E978-E9AB-4E08-BE72-0B8F7F78C655}"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494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6A16C5-FB0C-4625-8CED-35E21C75740D}" type="datetime1">
              <a:rPr lang="en-US" smtClean="0"/>
              <a:pPr/>
              <a:t>9/30/2021</a:t>
            </a:fld>
            <a:endParaRPr lang="en-US"/>
          </a:p>
        </p:txBody>
      </p:sp>
      <p:sp>
        <p:nvSpPr>
          <p:cNvPr id="4" name="Footer Placeholder 3"/>
          <p:cNvSpPr>
            <a:spLocks noGrp="1"/>
          </p:cNvSpPr>
          <p:nvPr>
            <p:ph type="ftr" sz="quarter" idx="11"/>
          </p:nvPr>
        </p:nvSpPr>
        <p:spPr/>
        <p:txBody>
          <a:bodyPr/>
          <a:lstStyle/>
          <a:p>
            <a:r>
              <a:rPr lang="en-US" smtClean="0"/>
              <a:t>Business Immigration Law Group</a:t>
            </a:r>
            <a:endParaRPr lang="en-US"/>
          </a:p>
        </p:txBody>
      </p:sp>
      <p:sp>
        <p:nvSpPr>
          <p:cNvPr id="5" name="Slide Number Placeholder 4"/>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3867145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A9D9B-4F62-4333-9792-224E012C09B3}" type="datetime1">
              <a:rPr lang="en-US" smtClean="0"/>
              <a:pPr/>
              <a:t>9/30/2021</a:t>
            </a:fld>
            <a:endParaRPr lang="en-US"/>
          </a:p>
        </p:txBody>
      </p:sp>
      <p:sp>
        <p:nvSpPr>
          <p:cNvPr id="3" name="Footer Placeholder 2"/>
          <p:cNvSpPr>
            <a:spLocks noGrp="1"/>
          </p:cNvSpPr>
          <p:nvPr>
            <p:ph type="ftr" sz="quarter" idx="11"/>
          </p:nvPr>
        </p:nvSpPr>
        <p:spPr/>
        <p:txBody>
          <a:bodyPr/>
          <a:lstStyle/>
          <a:p>
            <a:r>
              <a:rPr lang="en-US" smtClean="0"/>
              <a:t>Business Immigration Law Group</a:t>
            </a:r>
            <a:endParaRPr lang="en-US"/>
          </a:p>
        </p:txBody>
      </p:sp>
      <p:sp>
        <p:nvSpPr>
          <p:cNvPr id="4" name="Slide Number Placeholder 3"/>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224099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7A3ED-06AB-467E-AE7B-53286EE9664B}" type="datetime1">
              <a:rPr lang="en-US" smtClean="0"/>
              <a:pPr/>
              <a:t>9/30/2021</a:t>
            </a:fld>
            <a:endParaRPr lang="en-US"/>
          </a:p>
        </p:txBody>
      </p:sp>
      <p:sp>
        <p:nvSpPr>
          <p:cNvPr id="6" name="Footer Placeholder 5"/>
          <p:cNvSpPr>
            <a:spLocks noGrp="1"/>
          </p:cNvSpPr>
          <p:nvPr>
            <p:ph type="ftr" sz="quarter" idx="11"/>
          </p:nvPr>
        </p:nvSpPr>
        <p:spPr/>
        <p:txBody>
          <a:bodyPr/>
          <a:lstStyle/>
          <a:p>
            <a:r>
              <a:rPr lang="en-US" smtClean="0"/>
              <a:t>Business Immigration Law Group</a:t>
            </a:r>
            <a:endParaRPr lang="en-US"/>
          </a:p>
        </p:txBody>
      </p:sp>
      <p:sp>
        <p:nvSpPr>
          <p:cNvPr id="7" name="Slide Number Placeholder 6"/>
          <p:cNvSpPr>
            <a:spLocks noGrp="1"/>
          </p:cNvSpPr>
          <p:nvPr>
            <p:ph type="sldNum" sz="quarter" idx="12"/>
          </p:nvPr>
        </p:nvSpPr>
        <p:spPr/>
        <p:txBody>
          <a:bodyPr/>
          <a:lstStyle/>
          <a:p>
            <a:fld id="{0B13E978-E9AB-4E08-BE72-0B8F7F78C655}"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941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699C69-A3A4-4D90-AB0C-B2901CB98003}" type="datetime1">
              <a:rPr lang="en-US" smtClean="0"/>
              <a:pPr/>
              <a:t>9/30/2021</a:t>
            </a:fld>
            <a:endParaRPr lang="en-US"/>
          </a:p>
        </p:txBody>
      </p:sp>
      <p:sp>
        <p:nvSpPr>
          <p:cNvPr id="5" name="Footer Placeholder 4"/>
          <p:cNvSpPr>
            <a:spLocks noGrp="1"/>
          </p:cNvSpPr>
          <p:nvPr>
            <p:ph type="ftr" sz="quarter" idx="11"/>
          </p:nvPr>
        </p:nvSpPr>
        <p:spPr/>
        <p:txBody>
          <a:bodyPr/>
          <a:lstStyle/>
          <a:p>
            <a:r>
              <a:rPr lang="en-US" smtClean="0"/>
              <a:t>Business Immigration Law Group</a:t>
            </a:r>
            <a:endParaRPr lang="en-US"/>
          </a:p>
        </p:txBody>
      </p:sp>
      <p:sp>
        <p:nvSpPr>
          <p:cNvPr id="6" name="Slide Number Placeholder 5"/>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20142813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238B1-13EB-47F6-9239-AA47E8D35774}" type="datetime1">
              <a:rPr lang="en-US" smtClean="0"/>
              <a:pPr/>
              <a:t>9/30/2021</a:t>
            </a:fld>
            <a:endParaRPr lang="en-US"/>
          </a:p>
        </p:txBody>
      </p:sp>
      <p:sp>
        <p:nvSpPr>
          <p:cNvPr id="6" name="Footer Placeholder 5"/>
          <p:cNvSpPr>
            <a:spLocks noGrp="1"/>
          </p:cNvSpPr>
          <p:nvPr>
            <p:ph type="ftr" sz="quarter" idx="11"/>
          </p:nvPr>
        </p:nvSpPr>
        <p:spPr/>
        <p:txBody>
          <a:bodyPr/>
          <a:lstStyle/>
          <a:p>
            <a:r>
              <a:rPr lang="en-US" smtClean="0"/>
              <a:t>Business Immigration Law Group</a:t>
            </a:r>
            <a:endParaRPr lang="en-US"/>
          </a:p>
        </p:txBody>
      </p:sp>
      <p:sp>
        <p:nvSpPr>
          <p:cNvPr id="7" name="Slide Number Placeholder 6"/>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33162115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F9076-66AC-4FDD-846D-03BD9E4F1101}" type="datetime1">
              <a:rPr lang="en-US" smtClean="0"/>
              <a:pPr/>
              <a:t>9/30/2021</a:t>
            </a:fld>
            <a:endParaRPr lang="en-US"/>
          </a:p>
        </p:txBody>
      </p:sp>
      <p:sp>
        <p:nvSpPr>
          <p:cNvPr id="5" name="Footer Placeholder 4"/>
          <p:cNvSpPr>
            <a:spLocks noGrp="1"/>
          </p:cNvSpPr>
          <p:nvPr>
            <p:ph type="ftr" sz="quarter" idx="11"/>
          </p:nvPr>
        </p:nvSpPr>
        <p:spPr/>
        <p:txBody>
          <a:bodyPr/>
          <a:lstStyle/>
          <a:p>
            <a:r>
              <a:rPr lang="en-US" smtClean="0"/>
              <a:t>Business Immigration Law Group</a:t>
            </a:r>
            <a:endParaRPr lang="en-US"/>
          </a:p>
        </p:txBody>
      </p:sp>
      <p:sp>
        <p:nvSpPr>
          <p:cNvPr id="6" name="Slide Number Placeholder 5"/>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12300869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A431D7-C626-475A-83F4-F1C847F6C810}" type="datetime1">
              <a:rPr lang="en-US" smtClean="0"/>
              <a:pPr/>
              <a:t>9/30/2021</a:t>
            </a:fld>
            <a:endParaRPr lang="en-US"/>
          </a:p>
        </p:txBody>
      </p:sp>
      <p:sp>
        <p:nvSpPr>
          <p:cNvPr id="5" name="Footer Placeholder 4"/>
          <p:cNvSpPr>
            <a:spLocks noGrp="1"/>
          </p:cNvSpPr>
          <p:nvPr>
            <p:ph type="ftr" sz="quarter" idx="11"/>
          </p:nvPr>
        </p:nvSpPr>
        <p:spPr/>
        <p:txBody>
          <a:bodyPr/>
          <a:lstStyle/>
          <a:p>
            <a:r>
              <a:rPr lang="en-US" smtClean="0"/>
              <a:t>Business Immigration Law Group</a:t>
            </a:r>
            <a:endParaRPr lang="en-US"/>
          </a:p>
        </p:txBody>
      </p:sp>
      <p:sp>
        <p:nvSpPr>
          <p:cNvPr id="6" name="Slide Number Placeholder 5"/>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461619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0E520E-4876-4378-845E-6705744BA441}" type="datetime1">
              <a:rPr lang="en-US" smtClean="0"/>
              <a:pPr/>
              <a:t>9/30/2021</a:t>
            </a:fld>
            <a:endParaRPr lang="en-US"/>
          </a:p>
        </p:txBody>
      </p:sp>
      <p:sp>
        <p:nvSpPr>
          <p:cNvPr id="5" name="Footer Placeholder 4"/>
          <p:cNvSpPr>
            <a:spLocks noGrp="1"/>
          </p:cNvSpPr>
          <p:nvPr>
            <p:ph type="ftr" sz="quarter" idx="11"/>
          </p:nvPr>
        </p:nvSpPr>
        <p:spPr/>
        <p:txBody>
          <a:bodyPr/>
          <a:lstStyle/>
          <a:p>
            <a:r>
              <a:rPr lang="en-US" smtClean="0"/>
              <a:t>Business Immigration Law Group</a:t>
            </a:r>
            <a:endParaRPr lang="en-US"/>
          </a:p>
        </p:txBody>
      </p:sp>
      <p:sp>
        <p:nvSpPr>
          <p:cNvPr id="6" name="Slide Number Placeholder 5"/>
          <p:cNvSpPr>
            <a:spLocks noGrp="1"/>
          </p:cNvSpPr>
          <p:nvPr>
            <p:ph type="sldNum" sz="quarter" idx="12"/>
          </p:nvPr>
        </p:nvSpPr>
        <p:spPr/>
        <p:txBody>
          <a:bodyPr/>
          <a:lstStyle/>
          <a:p>
            <a:fld id="{0B13E978-E9AB-4E08-BE72-0B8F7F78C655}"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2152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01F48-4450-48DF-A834-9B74E69BF906}" type="datetime1">
              <a:rPr lang="en-US" smtClean="0"/>
              <a:pPr/>
              <a:t>9/30/2021</a:t>
            </a:fld>
            <a:endParaRPr lang="en-US"/>
          </a:p>
        </p:txBody>
      </p:sp>
      <p:sp>
        <p:nvSpPr>
          <p:cNvPr id="6" name="Footer Placeholder 5"/>
          <p:cNvSpPr>
            <a:spLocks noGrp="1"/>
          </p:cNvSpPr>
          <p:nvPr>
            <p:ph type="ftr" sz="quarter" idx="11"/>
          </p:nvPr>
        </p:nvSpPr>
        <p:spPr/>
        <p:txBody>
          <a:bodyPr/>
          <a:lstStyle/>
          <a:p>
            <a:r>
              <a:rPr lang="en-US" smtClean="0"/>
              <a:t>Business Immigration Law Group</a:t>
            </a:r>
            <a:endParaRPr lang="en-US"/>
          </a:p>
        </p:txBody>
      </p:sp>
      <p:sp>
        <p:nvSpPr>
          <p:cNvPr id="7" name="Slide Number Placeholder 6"/>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635851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A1E1E5-4076-4BAD-A8CF-758D4EB7A051}" type="datetime1">
              <a:rPr lang="en-US" smtClean="0"/>
              <a:pPr/>
              <a:t>9/30/2021</a:t>
            </a:fld>
            <a:endParaRPr lang="en-US"/>
          </a:p>
        </p:txBody>
      </p:sp>
      <p:sp>
        <p:nvSpPr>
          <p:cNvPr id="8" name="Footer Placeholder 7"/>
          <p:cNvSpPr>
            <a:spLocks noGrp="1"/>
          </p:cNvSpPr>
          <p:nvPr>
            <p:ph type="ftr" sz="quarter" idx="11"/>
          </p:nvPr>
        </p:nvSpPr>
        <p:spPr/>
        <p:txBody>
          <a:bodyPr/>
          <a:lstStyle/>
          <a:p>
            <a:r>
              <a:rPr lang="en-US" smtClean="0"/>
              <a:t>Business Immigration Law Group</a:t>
            </a:r>
            <a:endParaRPr lang="en-US"/>
          </a:p>
        </p:txBody>
      </p:sp>
      <p:sp>
        <p:nvSpPr>
          <p:cNvPr id="9" name="Slide Number Placeholder 8"/>
          <p:cNvSpPr>
            <a:spLocks noGrp="1"/>
          </p:cNvSpPr>
          <p:nvPr>
            <p:ph type="sldNum" sz="quarter" idx="12"/>
          </p:nvPr>
        </p:nvSpPr>
        <p:spPr/>
        <p:txBody>
          <a:bodyPr/>
          <a:lstStyle/>
          <a:p>
            <a:fld id="{0B13E978-E9AB-4E08-BE72-0B8F7F78C655}"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249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6A16C5-FB0C-4625-8CED-35E21C75740D}" type="datetime1">
              <a:rPr lang="en-US" smtClean="0"/>
              <a:pPr/>
              <a:t>9/30/2021</a:t>
            </a:fld>
            <a:endParaRPr lang="en-US"/>
          </a:p>
        </p:txBody>
      </p:sp>
      <p:sp>
        <p:nvSpPr>
          <p:cNvPr id="4" name="Footer Placeholder 3"/>
          <p:cNvSpPr>
            <a:spLocks noGrp="1"/>
          </p:cNvSpPr>
          <p:nvPr>
            <p:ph type="ftr" sz="quarter" idx="11"/>
          </p:nvPr>
        </p:nvSpPr>
        <p:spPr/>
        <p:txBody>
          <a:bodyPr/>
          <a:lstStyle/>
          <a:p>
            <a:r>
              <a:rPr lang="en-US" smtClean="0"/>
              <a:t>Business Immigration Law Group</a:t>
            </a:r>
            <a:endParaRPr lang="en-US"/>
          </a:p>
        </p:txBody>
      </p:sp>
      <p:sp>
        <p:nvSpPr>
          <p:cNvPr id="5" name="Slide Number Placeholder 4"/>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2714787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A9D9B-4F62-4333-9792-224E012C09B3}" type="datetime1">
              <a:rPr lang="en-US" smtClean="0"/>
              <a:pPr/>
              <a:t>9/30/2021</a:t>
            </a:fld>
            <a:endParaRPr lang="en-US"/>
          </a:p>
        </p:txBody>
      </p:sp>
      <p:sp>
        <p:nvSpPr>
          <p:cNvPr id="3" name="Footer Placeholder 2"/>
          <p:cNvSpPr>
            <a:spLocks noGrp="1"/>
          </p:cNvSpPr>
          <p:nvPr>
            <p:ph type="ftr" sz="quarter" idx="11"/>
          </p:nvPr>
        </p:nvSpPr>
        <p:spPr/>
        <p:txBody>
          <a:bodyPr/>
          <a:lstStyle/>
          <a:p>
            <a:r>
              <a:rPr lang="en-US" smtClean="0"/>
              <a:t>Business Immigration Law Group</a:t>
            </a:r>
            <a:endParaRPr lang="en-US"/>
          </a:p>
        </p:txBody>
      </p:sp>
      <p:sp>
        <p:nvSpPr>
          <p:cNvPr id="4" name="Slide Number Placeholder 3"/>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4075860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7A3ED-06AB-467E-AE7B-53286EE9664B}" type="datetime1">
              <a:rPr lang="en-US" smtClean="0"/>
              <a:pPr/>
              <a:t>9/30/2021</a:t>
            </a:fld>
            <a:endParaRPr lang="en-US"/>
          </a:p>
        </p:txBody>
      </p:sp>
      <p:sp>
        <p:nvSpPr>
          <p:cNvPr id="6" name="Footer Placeholder 5"/>
          <p:cNvSpPr>
            <a:spLocks noGrp="1"/>
          </p:cNvSpPr>
          <p:nvPr>
            <p:ph type="ftr" sz="quarter" idx="11"/>
          </p:nvPr>
        </p:nvSpPr>
        <p:spPr/>
        <p:txBody>
          <a:bodyPr/>
          <a:lstStyle/>
          <a:p>
            <a:r>
              <a:rPr lang="en-US" smtClean="0"/>
              <a:t>Business Immigration Law Group</a:t>
            </a:r>
            <a:endParaRPr lang="en-US"/>
          </a:p>
        </p:txBody>
      </p:sp>
      <p:sp>
        <p:nvSpPr>
          <p:cNvPr id="7" name="Slide Number Placeholder 6"/>
          <p:cNvSpPr>
            <a:spLocks noGrp="1"/>
          </p:cNvSpPr>
          <p:nvPr>
            <p:ph type="sldNum" sz="quarter" idx="12"/>
          </p:nvPr>
        </p:nvSpPr>
        <p:spPr/>
        <p:txBody>
          <a:bodyPr/>
          <a:lstStyle/>
          <a:p>
            <a:fld id="{0B13E978-E9AB-4E08-BE72-0B8F7F78C655}"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748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238B1-13EB-47F6-9239-AA47E8D35774}" type="datetime1">
              <a:rPr lang="en-US" smtClean="0"/>
              <a:pPr/>
              <a:t>9/30/2021</a:t>
            </a:fld>
            <a:endParaRPr lang="en-US"/>
          </a:p>
        </p:txBody>
      </p:sp>
      <p:sp>
        <p:nvSpPr>
          <p:cNvPr id="6" name="Footer Placeholder 5"/>
          <p:cNvSpPr>
            <a:spLocks noGrp="1"/>
          </p:cNvSpPr>
          <p:nvPr>
            <p:ph type="ftr" sz="quarter" idx="11"/>
          </p:nvPr>
        </p:nvSpPr>
        <p:spPr/>
        <p:txBody>
          <a:bodyPr/>
          <a:lstStyle/>
          <a:p>
            <a:r>
              <a:rPr lang="en-US" smtClean="0"/>
              <a:t>Business Immigration Law Group</a:t>
            </a:r>
            <a:endParaRPr lang="en-US"/>
          </a:p>
        </p:txBody>
      </p:sp>
      <p:sp>
        <p:nvSpPr>
          <p:cNvPr id="7" name="Slide Number Placeholder 6"/>
          <p:cNvSpPr>
            <a:spLocks noGrp="1"/>
          </p:cNvSpPr>
          <p:nvPr>
            <p:ph type="sldNum" sz="quarter" idx="12"/>
          </p:nvPr>
        </p:nvSpPr>
        <p:spPr/>
        <p:txBody>
          <a:bodyPr/>
          <a:lstStyle/>
          <a:p>
            <a:fld id="{0B13E978-E9AB-4E08-BE72-0B8F7F78C655}" type="slidenum">
              <a:rPr lang="en-US" smtClean="0"/>
              <a:pPr/>
              <a:t>‹#›</a:t>
            </a:fld>
            <a:endParaRPr lang="en-US"/>
          </a:p>
        </p:txBody>
      </p:sp>
    </p:spTree>
    <p:extLst>
      <p:ext uri="{BB962C8B-B14F-4D97-AF65-F5344CB8AC3E}">
        <p14:creationId xmlns:p14="http://schemas.microsoft.com/office/powerpoint/2010/main" val="2485414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35EB2BAE-1DD1-4AAD-8BF4-9B6C4460FAEC}" type="datetime1">
              <a:rPr lang="en-US" smtClean="0"/>
              <a:pPr/>
              <a:t>9/30/2021</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Business Immigration Law Group</a:t>
            </a:r>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B13E978-E9AB-4E08-BE72-0B8F7F78C655}" type="slidenum">
              <a:rPr lang="en-US" smtClean="0"/>
              <a:pPr/>
              <a:t>‹#›</a:t>
            </a:fld>
            <a:endParaRPr lang="en-US"/>
          </a:p>
        </p:txBody>
      </p:sp>
    </p:spTree>
    <p:extLst>
      <p:ext uri="{BB962C8B-B14F-4D97-AF65-F5344CB8AC3E}">
        <p14:creationId xmlns:p14="http://schemas.microsoft.com/office/powerpoint/2010/main" val="1676717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35EB2BAE-1DD1-4AAD-8BF4-9B6C4460FAEC}" type="datetime1">
              <a:rPr lang="en-US" smtClean="0"/>
              <a:pPr/>
              <a:t>9/30/2021</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Business Immigration Law Group</a:t>
            </a:r>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B13E978-E9AB-4E08-BE72-0B8F7F78C655}" type="slidenum">
              <a:rPr lang="en-US" smtClean="0"/>
              <a:pPr/>
              <a:t>‹#›</a:t>
            </a:fld>
            <a:endParaRPr lang="en-US"/>
          </a:p>
        </p:txBody>
      </p:sp>
    </p:spTree>
    <p:extLst>
      <p:ext uri="{BB962C8B-B14F-4D97-AF65-F5344CB8AC3E}">
        <p14:creationId xmlns:p14="http://schemas.microsoft.com/office/powerpoint/2010/main" val="37809641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1700" y="1486356"/>
            <a:ext cx="10464800" cy="1313272"/>
          </a:xfrm>
        </p:spPr>
        <p:txBody>
          <a:bodyPr>
            <a:noAutofit/>
          </a:bodyPr>
          <a:lstStyle/>
          <a:p>
            <a:pPr algn="ctr"/>
            <a:r>
              <a:rPr lang="en-CA" sz="4400" dirty="0" smtClean="0">
                <a:solidFill>
                  <a:schemeClr val="accent2">
                    <a:lumMod val="75000"/>
                  </a:schemeClr>
                </a:solidFill>
              </a:rPr>
              <a:t>fiduciary </a:t>
            </a:r>
            <a:r>
              <a:rPr lang="en-CA" sz="4400" dirty="0" smtClean="0">
                <a:solidFill>
                  <a:schemeClr val="accent2">
                    <a:lumMod val="75000"/>
                  </a:schemeClr>
                </a:solidFill>
              </a:rPr>
              <a:t>OBLIGATIONS:</a:t>
            </a:r>
            <a:br>
              <a:rPr lang="en-CA" sz="4400" dirty="0" smtClean="0">
                <a:solidFill>
                  <a:schemeClr val="accent2">
                    <a:lumMod val="75000"/>
                  </a:schemeClr>
                </a:solidFill>
              </a:rPr>
            </a:br>
            <a:r>
              <a:rPr lang="en-CA" sz="3200" dirty="0" smtClean="0">
                <a:solidFill>
                  <a:schemeClr val="accent2">
                    <a:lumMod val="75000"/>
                  </a:schemeClr>
                </a:solidFill>
              </a:rPr>
              <a:t>THE FIDUCIARY RELATIONSHIP</a:t>
            </a:r>
            <a:endParaRPr lang="en-US" sz="3200" dirty="0">
              <a:solidFill>
                <a:schemeClr val="accent2">
                  <a:lumMod val="75000"/>
                </a:schemeClr>
              </a:solidFill>
            </a:endParaRPr>
          </a:p>
        </p:txBody>
      </p:sp>
      <p:sp>
        <p:nvSpPr>
          <p:cNvPr id="3" name="Subtitle 2"/>
          <p:cNvSpPr>
            <a:spLocks noGrp="1"/>
          </p:cNvSpPr>
          <p:nvPr>
            <p:ph type="subTitle" idx="1"/>
          </p:nvPr>
        </p:nvSpPr>
        <p:spPr>
          <a:xfrm>
            <a:off x="2209800" y="3505200"/>
            <a:ext cx="7848600" cy="2590800"/>
          </a:xfrm>
        </p:spPr>
        <p:txBody>
          <a:bodyPr>
            <a:normAutofit/>
          </a:bodyPr>
          <a:lstStyle/>
          <a:p>
            <a:endParaRPr lang="en-CA" sz="1000" dirty="0"/>
          </a:p>
          <a:p>
            <a:endParaRPr lang="en-CA" sz="1000" dirty="0"/>
          </a:p>
          <a:p>
            <a:endParaRPr lang="en-CA" sz="1000" dirty="0"/>
          </a:p>
          <a:p>
            <a:endParaRPr lang="en-CA" sz="1000" dirty="0"/>
          </a:p>
          <a:p>
            <a:endParaRPr lang="en-CA" sz="1000" dirty="0"/>
          </a:p>
          <a:p>
            <a:endParaRPr lang="en-CA" sz="1000" dirty="0"/>
          </a:p>
          <a:p>
            <a:endParaRPr lang="en-CA" sz="1000" dirty="0"/>
          </a:p>
          <a:p>
            <a:endParaRPr lang="en-CA" sz="1000" dirty="0"/>
          </a:p>
          <a:p>
            <a:endParaRPr lang="en-CA" sz="1000" dirty="0"/>
          </a:p>
          <a:p>
            <a:endParaRPr lang="en-CA" sz="1000" dirty="0"/>
          </a:p>
          <a:p>
            <a:pPr algn="r"/>
            <a:endParaRPr lang="en-CA" sz="1000" dirty="0"/>
          </a:p>
          <a:p>
            <a:endParaRPr lang="en-CA" sz="1000" dirty="0"/>
          </a:p>
          <a:p>
            <a:pPr algn="ctr"/>
            <a:r>
              <a:rPr lang="en-CA" sz="1600" b="1" dirty="0"/>
              <a:t>Presented by Harry </a:t>
            </a:r>
            <a:r>
              <a:rPr lang="en-CA" sz="1600" b="1" dirty="0" err="1"/>
              <a:t>Goslett</a:t>
            </a:r>
            <a:endParaRPr lang="en-CA" sz="1600" b="1" dirty="0"/>
          </a:p>
          <a:p>
            <a:pPr algn="ctr"/>
            <a:endParaRPr lang="en-CA" sz="1600" b="1" dirty="0"/>
          </a:p>
          <a:p>
            <a:pPr algn="ctr"/>
            <a:endParaRPr lang="en-CA" sz="1600" b="1" dirty="0"/>
          </a:p>
          <a:p>
            <a:endParaRPr lang="en-CA" sz="1000" dirty="0"/>
          </a:p>
          <a:p>
            <a:endParaRPr lang="en-CA" sz="1000" dirty="0"/>
          </a:p>
          <a:p>
            <a:endParaRPr lang="en-CA" sz="1000" dirty="0"/>
          </a:p>
        </p:txBody>
      </p:sp>
      <p:pic>
        <p:nvPicPr>
          <p:cNvPr id="4" name="Picture 2" descr="Z:\Client--HMG\BILG\MS Templates\Firm Logo\BILG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1" y="4350349"/>
            <a:ext cx="3999017" cy="6220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Z:\Client--HMG\BILG\MS Templates\Firm Logo\Golett_Wong_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6200" y="4218037"/>
            <a:ext cx="754380" cy="754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056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057401"/>
            <a:ext cx="8077200" cy="4708981"/>
          </a:xfrm>
          <a:prstGeom prst="rect">
            <a:avLst/>
          </a:prstGeom>
          <a:noFill/>
        </p:spPr>
        <p:txBody>
          <a:bodyPr wrap="square" rtlCol="0">
            <a:spAutoFit/>
          </a:bodyPr>
          <a:lstStyle/>
          <a:p>
            <a:pPr marL="342900" indent="-342900">
              <a:buClr>
                <a:srgbClr val="C00000"/>
              </a:buClr>
              <a:buFont typeface="+mj-lt"/>
              <a:buAutoNum type="arabicPeriod" startAt="2"/>
            </a:pPr>
            <a:r>
              <a:rPr lang="en-US" dirty="0">
                <a:solidFill>
                  <a:prstClr val="black"/>
                </a:solidFill>
                <a:latin typeface="Arial"/>
              </a:rPr>
              <a:t>Prohibition against personal gain is perhaps the most important obligation in a fiduciary relationship.</a:t>
            </a:r>
          </a:p>
          <a:p>
            <a:pPr>
              <a:buClr>
                <a:srgbClr val="C00000"/>
              </a:buCl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The law will not allow the fiduciary to use his or her position to reap a personal gain, apart from the consideration he or she receives for undertaking that obligation.</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This extends to the use of any property of the client that is entrusted to the fiduciary, the use of any information that is imparted in confidence by the client, and to any opportunities which come to the fiduciary by virtue of the professional relationship.</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No secret commissions or payments from third parties.</a:t>
            </a:r>
          </a:p>
          <a:p>
            <a:pPr>
              <a:buClr>
                <a:srgbClr val="C00000"/>
              </a:buClr>
            </a:pPr>
            <a:endParaRPr lang="en-US" dirty="0">
              <a:solidFill>
                <a:prstClr val="black"/>
              </a:solidFill>
              <a:latin typeface="Arial"/>
            </a:endParaRPr>
          </a:p>
          <a:p>
            <a:pPr>
              <a:buClr>
                <a:srgbClr val="C00000"/>
              </a:buClr>
            </a:pPr>
            <a:endParaRPr lang="en-US" sz="1600" dirty="0">
              <a:solidFill>
                <a:prstClr val="black"/>
              </a:solidFill>
              <a:latin typeface="Arial"/>
            </a:endParaRPr>
          </a:p>
          <a:p>
            <a:pPr>
              <a:buClr>
                <a:srgbClr val="C00000"/>
              </a:buClr>
            </a:pPr>
            <a:endParaRPr lang="en-US" sz="1600" dirty="0">
              <a:solidFill>
                <a:prstClr val="black"/>
              </a:solidFill>
              <a:latin typeface="Arial"/>
            </a:endParaRPr>
          </a:p>
          <a:p>
            <a:pPr lvl="1" algn="r">
              <a:buClr>
                <a:srgbClr val="C00000"/>
              </a:buClr>
            </a:pPr>
            <a:r>
              <a:rPr lang="en-US" sz="1600" dirty="0">
                <a:solidFill>
                  <a:prstClr val="black"/>
                </a:solidFill>
                <a:latin typeface="Arial"/>
              </a:rPr>
              <a:t>cont.</a:t>
            </a:r>
          </a:p>
        </p:txBody>
      </p:sp>
      <p:sp>
        <p:nvSpPr>
          <p:cNvPr id="7" name="Title 6"/>
          <p:cNvSpPr>
            <a:spLocks noGrp="1"/>
          </p:cNvSpPr>
          <p:nvPr>
            <p:ph type="title"/>
          </p:nvPr>
        </p:nvSpPr>
        <p:spPr/>
        <p:txBody>
          <a:bodyPr>
            <a:normAutofit fontScale="90000"/>
          </a:bodyPr>
          <a:lstStyle/>
          <a:p>
            <a:r>
              <a:rPr lang="en-US" dirty="0"/>
              <a:t/>
            </a:r>
            <a:br>
              <a:rPr lang="en-US" dirty="0"/>
            </a:br>
            <a:r>
              <a:rPr lang="en-US" b="1" cap="small" dirty="0" smtClean="0"/>
              <a:t>Aspects of fiduciary duty:</a:t>
            </a:r>
            <a:br>
              <a:rPr lang="en-US" b="1" cap="small" dirty="0" smtClean="0"/>
            </a:br>
            <a:r>
              <a:rPr lang="en-US" b="1" cap="small" dirty="0" smtClean="0"/>
              <a:t/>
            </a:r>
            <a:br>
              <a:rPr lang="en-US" b="1" cap="small" dirty="0" smtClean="0"/>
            </a:b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10</a:t>
            </a:fld>
            <a:endParaRPr lang="en-US" dirty="0">
              <a:latin typeface="Arial"/>
            </a:endParaRPr>
          </a:p>
        </p:txBody>
      </p:sp>
    </p:spTree>
    <p:extLst>
      <p:ext uri="{BB962C8B-B14F-4D97-AF65-F5344CB8AC3E}">
        <p14:creationId xmlns:p14="http://schemas.microsoft.com/office/powerpoint/2010/main" val="3832625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28825" y="1524000"/>
            <a:ext cx="8077200" cy="4801314"/>
          </a:xfrm>
          <a:prstGeom prst="rect">
            <a:avLst/>
          </a:prstGeom>
          <a:noFill/>
        </p:spPr>
        <p:txBody>
          <a:bodyPr wrap="square" rtlCol="0">
            <a:spAutoFit/>
          </a:bodyPr>
          <a:lstStyle/>
          <a:p>
            <a:pPr marL="742950" lvl="1" indent="-285750">
              <a:buClr>
                <a:srgbClr val="C00000"/>
              </a:buClr>
              <a:buFont typeface="Wingdings" panose="05000000000000000000" pitchFamily="2" charset="2"/>
              <a:buChar char="§"/>
            </a:pPr>
            <a:r>
              <a:rPr lang="en-US" dirty="0">
                <a:solidFill>
                  <a:prstClr val="black"/>
                </a:solidFill>
                <a:latin typeface="Arial"/>
              </a:rPr>
              <a:t>The law will not permit a professional consultant or lawyer to use his or her influence over the client in a way that benefits the consultant/lawyer personally.</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It is not a defense that the consultant/lawyer did not make a profit, or that the client would not have taken advantage of the opportunities created by the relationship, or that the client would have incurred the loss in any event.</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The fact that the fiduciary sought to benefit personally from his or her position without the clear consent of the client is sufficient to constitute a breach.</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Where the professional reaps a personal gain from the relationship he or she will be required to disgorge the benefit, and compensate the client for any injuries suffered.</a:t>
            </a:r>
          </a:p>
          <a:p>
            <a:pPr algn="r">
              <a:buClr>
                <a:srgbClr val="C00000"/>
              </a:buClr>
            </a:pPr>
            <a:r>
              <a:rPr lang="en-CA" dirty="0">
                <a:solidFill>
                  <a:prstClr val="black"/>
                </a:solidFill>
                <a:latin typeface="Arial"/>
              </a:rPr>
              <a:t>cont.</a:t>
            </a:r>
            <a:endParaRPr lang="en-US" dirty="0">
              <a:solidFill>
                <a:prstClr val="black"/>
              </a:solidFill>
              <a:latin typeface="Arial"/>
            </a:endParaRPr>
          </a:p>
        </p:txBody>
      </p:sp>
      <p:sp>
        <p:nvSpPr>
          <p:cNvPr id="7" name="Title 6"/>
          <p:cNvSpPr>
            <a:spLocks noGrp="1"/>
          </p:cNvSpPr>
          <p:nvPr>
            <p:ph type="title"/>
          </p:nvPr>
        </p:nvSpPr>
        <p:spPr/>
        <p:txBody>
          <a:bodyPr>
            <a:normAutofit/>
          </a:bodyPr>
          <a:lstStyle/>
          <a:p>
            <a:r>
              <a:rPr lang="en-US" b="1" cap="small" dirty="0" smtClean="0"/>
              <a:t>Aspects of fiduciary duty: </a:t>
            </a: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11</a:t>
            </a:fld>
            <a:endParaRPr lang="en-US" dirty="0">
              <a:latin typeface="Arial"/>
            </a:endParaRPr>
          </a:p>
        </p:txBody>
      </p:sp>
    </p:spTree>
    <p:extLst>
      <p:ext uri="{BB962C8B-B14F-4D97-AF65-F5344CB8AC3E}">
        <p14:creationId xmlns:p14="http://schemas.microsoft.com/office/powerpoint/2010/main" val="147556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1041024"/>
            <a:ext cx="8077200" cy="5078313"/>
          </a:xfrm>
          <a:prstGeom prst="rect">
            <a:avLst/>
          </a:prstGeom>
          <a:noFill/>
        </p:spPr>
        <p:txBody>
          <a:bodyPr wrap="square" rtlCol="0">
            <a:spAutoFit/>
          </a:bodyPr>
          <a:lstStyle/>
          <a:p>
            <a:pPr marL="342900" indent="-342900">
              <a:buClr>
                <a:srgbClr val="C00000"/>
              </a:buClr>
              <a:buFont typeface="+mj-lt"/>
              <a:buAutoNum type="arabicPeriod" startAt="3"/>
            </a:pPr>
            <a:r>
              <a:rPr lang="en-US" dirty="0">
                <a:solidFill>
                  <a:prstClr val="black"/>
                </a:solidFill>
                <a:latin typeface="Arial"/>
              </a:rPr>
              <a:t>Full disclosure is a central feature of the fiduciary obligation.</a:t>
            </a:r>
          </a:p>
          <a:p>
            <a:pPr>
              <a:buClr>
                <a:srgbClr val="C00000"/>
              </a:buCl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Duty to be fully candid and honest with the client and to disclose all material information.</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Disclosure is particularly important in the context of potential conflicts of interest.</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Where the client enters into a business transaction with the consultant/lawyer or third party on the advice of the consultant/lawyer, the consultant/lawyer must disclose fully his or her position with respect to the transaction.</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Failure to disclose to the detriment of the client may open the consultant/lawyer to liability for any losses suffered.</a:t>
            </a:r>
          </a:p>
          <a:p>
            <a:pPr lvl="1">
              <a:buClr>
                <a:srgbClr val="C00000"/>
              </a:buCl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Errors or omissions by the consultant/lawyer must be promptly communicated to the client. </a:t>
            </a:r>
            <a:endParaRPr lang="en-US" sz="1600" dirty="0">
              <a:solidFill>
                <a:prstClr val="black"/>
              </a:solidFill>
              <a:latin typeface="Arial"/>
            </a:endParaRPr>
          </a:p>
        </p:txBody>
      </p:sp>
      <p:sp>
        <p:nvSpPr>
          <p:cNvPr id="7" name="Title 6"/>
          <p:cNvSpPr>
            <a:spLocks noGrp="1"/>
          </p:cNvSpPr>
          <p:nvPr>
            <p:ph type="title"/>
          </p:nvPr>
        </p:nvSpPr>
        <p:spPr>
          <a:xfrm>
            <a:off x="1981200" y="381000"/>
            <a:ext cx="8229600" cy="990600"/>
          </a:xfrm>
        </p:spPr>
        <p:txBody>
          <a:bodyPr>
            <a:normAutofit fontScale="90000"/>
          </a:bodyPr>
          <a:lstStyle/>
          <a:p>
            <a:r>
              <a:rPr lang="en-US" dirty="0"/>
              <a:t/>
            </a:r>
            <a:br>
              <a:rPr lang="en-US" dirty="0"/>
            </a:br>
            <a:r>
              <a:rPr lang="en-US" b="1" cap="small" dirty="0" smtClean="0"/>
              <a:t>Aspects of fiduciary duty:</a:t>
            </a:r>
            <a:br>
              <a:rPr lang="en-US" b="1" cap="small" dirty="0" smtClean="0"/>
            </a:br>
            <a:r>
              <a:rPr lang="en-US" b="1" cap="small" dirty="0" smtClean="0"/>
              <a:t/>
            </a:r>
            <a:br>
              <a:rPr lang="en-US" b="1" cap="small" dirty="0" smtClean="0"/>
            </a:b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12</a:t>
            </a:fld>
            <a:endParaRPr lang="en-US" dirty="0">
              <a:latin typeface="Arial"/>
            </a:endParaRPr>
          </a:p>
        </p:txBody>
      </p:sp>
    </p:spTree>
    <p:extLst>
      <p:ext uri="{BB962C8B-B14F-4D97-AF65-F5344CB8AC3E}">
        <p14:creationId xmlns:p14="http://schemas.microsoft.com/office/powerpoint/2010/main" val="2459335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5834" y="1600201"/>
            <a:ext cx="8077200" cy="4216539"/>
          </a:xfrm>
          <a:prstGeom prst="rect">
            <a:avLst/>
          </a:prstGeom>
          <a:noFill/>
        </p:spPr>
        <p:txBody>
          <a:bodyPr wrap="square" rtlCol="0">
            <a:spAutoFit/>
          </a:bodyPr>
          <a:lstStyle/>
          <a:p>
            <a:pPr marL="342900" indent="-342900">
              <a:buClr>
                <a:srgbClr val="C00000"/>
              </a:buClr>
              <a:buFont typeface="+mj-lt"/>
              <a:buAutoNum type="arabicPeriod"/>
            </a:pPr>
            <a:r>
              <a:rPr lang="en-US" dirty="0">
                <a:solidFill>
                  <a:prstClr val="black"/>
                </a:solidFill>
                <a:latin typeface="Arial"/>
              </a:rPr>
              <a:t>Information imparted by the client must be kept strictly confidential unless the client clearly authorizes its disclosure or disclosure is otherwise required by law.</a:t>
            </a:r>
          </a:p>
          <a:p>
            <a:pPr>
              <a:buClr>
                <a:srgbClr val="C00000"/>
              </a:buCl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Information imparted in confidence cannot be used for the benefit of the consultant/lawyer, for the benefit of a 3rd party, or against the interests of the client.</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This applies to information imparted before any formal consulting relationship is entered into and continues to apply for an indefinite period after the relationship is terminated.</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Wrongful dismissal example.</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lvl="1">
              <a:buClr>
                <a:srgbClr val="C00000"/>
              </a:buClr>
            </a:pPr>
            <a:endParaRPr lang="en-US" sz="1600" dirty="0">
              <a:solidFill>
                <a:prstClr val="black"/>
              </a:solidFill>
              <a:latin typeface="Arial"/>
            </a:endParaRPr>
          </a:p>
        </p:txBody>
      </p:sp>
      <p:sp>
        <p:nvSpPr>
          <p:cNvPr id="7" name="Title 6"/>
          <p:cNvSpPr>
            <a:spLocks noGrp="1"/>
          </p:cNvSpPr>
          <p:nvPr>
            <p:ph type="title"/>
          </p:nvPr>
        </p:nvSpPr>
        <p:spPr/>
        <p:txBody>
          <a:bodyPr>
            <a:normAutofit fontScale="90000"/>
          </a:bodyPr>
          <a:lstStyle/>
          <a:p>
            <a:r>
              <a:rPr lang="en-US" dirty="0"/>
              <a:t/>
            </a:r>
            <a:br>
              <a:rPr lang="en-US" dirty="0"/>
            </a:br>
            <a:r>
              <a:rPr lang="en-US" b="1" cap="small" dirty="0" smtClean="0"/>
              <a:t>Confidentiality of information:</a:t>
            </a:r>
            <a:br>
              <a:rPr lang="en-US" b="1" cap="small" dirty="0" smtClean="0"/>
            </a:br>
            <a:r>
              <a:rPr lang="en-US" b="1" cap="small" dirty="0" smtClean="0"/>
              <a:t/>
            </a:r>
            <a:br>
              <a:rPr lang="en-US" b="1" cap="small" dirty="0" smtClean="0"/>
            </a:b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13</a:t>
            </a:fld>
            <a:endParaRPr lang="en-US" dirty="0">
              <a:latin typeface="Arial"/>
            </a:endParaRPr>
          </a:p>
        </p:txBody>
      </p:sp>
    </p:spTree>
    <p:extLst>
      <p:ext uri="{BB962C8B-B14F-4D97-AF65-F5344CB8AC3E}">
        <p14:creationId xmlns:p14="http://schemas.microsoft.com/office/powerpoint/2010/main" val="999285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8229600" cy="685800"/>
          </a:xfrm>
        </p:spPr>
        <p:txBody>
          <a:bodyPr>
            <a:normAutofit fontScale="90000"/>
          </a:bodyPr>
          <a:lstStyle/>
          <a:p>
            <a:r>
              <a:rPr lang="en-US" b="1" cap="small" dirty="0" smtClean="0"/>
              <a:t/>
            </a:r>
            <a:br>
              <a:rPr lang="en-US" b="1" cap="small" dirty="0" smtClean="0"/>
            </a:br>
            <a:r>
              <a:rPr lang="en-US" b="1" cap="small" dirty="0" smtClean="0"/>
              <a:t>Confidentiality </a:t>
            </a:r>
            <a:r>
              <a:rPr lang="en-US" b="1" cap="small" dirty="0"/>
              <a:t>of information:</a:t>
            </a:r>
            <a:br>
              <a:rPr lang="en-US" b="1" cap="small" dirty="0"/>
            </a:br>
            <a:endParaRPr lang="en-US"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14</a:t>
            </a:fld>
            <a:endParaRPr lang="en-US">
              <a:latin typeface="Arial"/>
            </a:endParaRPr>
          </a:p>
        </p:txBody>
      </p:sp>
      <p:sp>
        <p:nvSpPr>
          <p:cNvPr id="5" name="TextBox 4"/>
          <p:cNvSpPr txBox="1"/>
          <p:nvPr/>
        </p:nvSpPr>
        <p:spPr>
          <a:xfrm>
            <a:off x="2057400" y="1371601"/>
            <a:ext cx="8153400" cy="4247317"/>
          </a:xfrm>
          <a:prstGeom prst="rect">
            <a:avLst/>
          </a:prstGeom>
          <a:noFill/>
        </p:spPr>
        <p:txBody>
          <a:bodyPr wrap="square" rtlCol="0">
            <a:spAutoFit/>
          </a:bodyPr>
          <a:lstStyle/>
          <a:p>
            <a:r>
              <a:rPr lang="en-US" dirty="0">
                <a:solidFill>
                  <a:prstClr val="black"/>
                </a:solidFill>
                <a:latin typeface="Arial"/>
              </a:rPr>
              <a:t>The Ontario High Court of Justice in the case of </a:t>
            </a:r>
            <a:r>
              <a:rPr lang="en-US" dirty="0" err="1">
                <a:solidFill>
                  <a:prstClr val="black"/>
                </a:solidFill>
                <a:latin typeface="Arial"/>
              </a:rPr>
              <a:t>Szarfer</a:t>
            </a:r>
            <a:r>
              <a:rPr lang="en-US" dirty="0">
                <a:solidFill>
                  <a:prstClr val="black"/>
                </a:solidFill>
                <a:latin typeface="Arial"/>
              </a:rPr>
              <a:t> v. </a:t>
            </a:r>
            <a:r>
              <a:rPr lang="en-US" dirty="0" err="1">
                <a:solidFill>
                  <a:prstClr val="black"/>
                </a:solidFill>
                <a:latin typeface="Arial"/>
              </a:rPr>
              <a:t>Chodos</a:t>
            </a:r>
            <a:r>
              <a:rPr lang="en-US" dirty="0">
                <a:solidFill>
                  <a:prstClr val="black"/>
                </a:solidFill>
                <a:latin typeface="Arial"/>
              </a:rPr>
              <a:t>, 54 O.R. (2d) No.256, April 24, 1986: a lawyer represented a man in an action for wrongful dismissal. The man disclosed to the lawyer, that as a result of losing his job, he was under significant stress, having marital problems and had become impotent. The lawyer subsequently entered into an adulterous sexual relationship with the client's wife. The court found that the lawyer had misused the information imparted to him in confidence against the interests of his client and thus was in breach of his fiduciary duties. The court found the defendant was liable for medical expenses and for general damages of $30,000.</a:t>
            </a:r>
          </a:p>
          <a:p>
            <a:endParaRPr lang="en-US" dirty="0">
              <a:solidFill>
                <a:prstClr val="black"/>
              </a:solidFill>
              <a:latin typeface="Arial"/>
            </a:endParaRPr>
          </a:p>
          <a:p>
            <a:pPr marL="285750" indent="-285750">
              <a:buFont typeface="Wingdings" panose="05000000000000000000" pitchFamily="2" charset="2"/>
              <a:buChar char="§"/>
            </a:pPr>
            <a:r>
              <a:rPr lang="en-US" dirty="0">
                <a:solidFill>
                  <a:prstClr val="black"/>
                </a:solidFill>
                <a:latin typeface="Arial"/>
              </a:rPr>
              <a:t>Consultant/lawyer should avoid placing themselves in a position that may result in a conflict of interest i.e. representing more than one member of the same family whose interests could potentially diverge...there will be a presumption that confidential information has been passed.</a:t>
            </a:r>
          </a:p>
          <a:p>
            <a:endParaRPr lang="en-US" dirty="0">
              <a:solidFill>
                <a:prstClr val="black"/>
              </a:solidFill>
              <a:latin typeface="Arial"/>
            </a:endParaRPr>
          </a:p>
        </p:txBody>
      </p:sp>
    </p:spTree>
    <p:extLst>
      <p:ext uri="{BB962C8B-B14F-4D97-AF65-F5344CB8AC3E}">
        <p14:creationId xmlns:p14="http://schemas.microsoft.com/office/powerpoint/2010/main" val="3789355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057401"/>
            <a:ext cx="8077200" cy="3293209"/>
          </a:xfrm>
          <a:prstGeom prst="rect">
            <a:avLst/>
          </a:prstGeom>
          <a:noFill/>
        </p:spPr>
        <p:txBody>
          <a:bodyPr wrap="square" rtlCol="0">
            <a:spAutoFit/>
          </a:bodyPr>
          <a:lstStyle/>
          <a:p>
            <a:pPr marL="457200" indent="-457200">
              <a:buClr>
                <a:srgbClr val="C00000"/>
              </a:buClr>
              <a:buFont typeface="Wingdings" panose="05000000000000000000" pitchFamily="2" charset="2"/>
              <a:buChar char="§"/>
            </a:pPr>
            <a:r>
              <a:rPr lang="en-US" sz="2400" dirty="0">
                <a:solidFill>
                  <a:prstClr val="black"/>
                </a:solidFill>
                <a:latin typeface="Arial"/>
              </a:rPr>
              <a:t>Consultant/lawyer should always adhere strictly to the client's instructions when acting on their behalf.</a:t>
            </a:r>
          </a:p>
          <a:p>
            <a:pPr>
              <a:buClr>
                <a:srgbClr val="C00000"/>
              </a:buClr>
            </a:pPr>
            <a:endParaRPr lang="en-US" sz="2400" dirty="0">
              <a:solidFill>
                <a:prstClr val="black"/>
              </a:solidFill>
              <a:latin typeface="Arial"/>
            </a:endParaRPr>
          </a:p>
          <a:p>
            <a:pPr marL="457200" indent="-457200">
              <a:buClr>
                <a:srgbClr val="C00000"/>
              </a:buClr>
              <a:buFont typeface="Wingdings" panose="05000000000000000000" pitchFamily="2" charset="2"/>
              <a:buChar char="§"/>
            </a:pPr>
            <a:r>
              <a:rPr lang="en-US" sz="2400" dirty="0">
                <a:solidFill>
                  <a:prstClr val="black"/>
                </a:solidFill>
                <a:latin typeface="Arial"/>
              </a:rPr>
              <a:t>If a dispute arises the onus will be on the consultant/lawyer to justify the course of action taken.</a:t>
            </a:r>
          </a:p>
          <a:p>
            <a:pPr>
              <a:buClr>
                <a:srgbClr val="C00000"/>
              </a:buClr>
            </a:pPr>
            <a:endParaRPr lang="en-US" sz="2400" dirty="0">
              <a:solidFill>
                <a:prstClr val="black"/>
              </a:solidFill>
              <a:latin typeface="Arial"/>
            </a:endParaRPr>
          </a:p>
          <a:p>
            <a:pPr marL="457200" indent="-457200">
              <a:buClr>
                <a:srgbClr val="C00000"/>
              </a:buClr>
              <a:buFont typeface="Wingdings" panose="05000000000000000000" pitchFamily="2" charset="2"/>
              <a:buChar char="§"/>
            </a:pPr>
            <a:r>
              <a:rPr lang="en-US" sz="2400" dirty="0">
                <a:solidFill>
                  <a:prstClr val="black"/>
                </a:solidFill>
                <a:latin typeface="Arial"/>
              </a:rPr>
              <a:t>The onus is on the consultant/lawyer to show he or she was following the client's instructions.</a:t>
            </a:r>
          </a:p>
          <a:p>
            <a:pPr>
              <a:buClr>
                <a:srgbClr val="C00000"/>
              </a:buClr>
            </a:pPr>
            <a:endParaRPr lang="en-US" sz="1600" dirty="0">
              <a:solidFill>
                <a:prstClr val="black"/>
              </a:solidFill>
              <a:latin typeface="Arial"/>
            </a:endParaRPr>
          </a:p>
        </p:txBody>
      </p:sp>
      <p:sp>
        <p:nvSpPr>
          <p:cNvPr id="7" name="Title 6"/>
          <p:cNvSpPr>
            <a:spLocks noGrp="1"/>
          </p:cNvSpPr>
          <p:nvPr>
            <p:ph type="title"/>
          </p:nvPr>
        </p:nvSpPr>
        <p:spPr/>
        <p:txBody>
          <a:bodyPr>
            <a:normAutofit fontScale="90000"/>
          </a:bodyPr>
          <a:lstStyle/>
          <a:p>
            <a:r>
              <a:rPr lang="en-US" b="1" cap="small" dirty="0" smtClean="0"/>
              <a:t/>
            </a:r>
            <a:br>
              <a:rPr lang="en-US" b="1" cap="small" dirty="0" smtClean="0"/>
            </a:br>
            <a:r>
              <a:rPr lang="en-US" b="1" cap="small" dirty="0" smtClean="0"/>
              <a:t>Adherence to client's instructions:</a:t>
            </a:r>
            <a:br>
              <a:rPr lang="en-US" b="1" cap="small" dirty="0" smtClean="0"/>
            </a:b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15</a:t>
            </a:fld>
            <a:endParaRPr lang="en-US" dirty="0">
              <a:latin typeface="Arial"/>
            </a:endParaRPr>
          </a:p>
        </p:txBody>
      </p:sp>
    </p:spTree>
    <p:extLst>
      <p:ext uri="{BB962C8B-B14F-4D97-AF65-F5344CB8AC3E}">
        <p14:creationId xmlns:p14="http://schemas.microsoft.com/office/powerpoint/2010/main" val="395720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1447800"/>
            <a:ext cx="8077200" cy="5355312"/>
          </a:xfrm>
          <a:prstGeom prst="rect">
            <a:avLst/>
          </a:prstGeom>
          <a:noFill/>
        </p:spPr>
        <p:txBody>
          <a:bodyPr wrap="square" rtlCol="0">
            <a:spAutoFit/>
          </a:bodyPr>
          <a:lstStyle/>
          <a:p>
            <a:pPr marL="342900" indent="-342900">
              <a:buClr>
                <a:srgbClr val="C00000"/>
              </a:buClr>
              <a:buFont typeface="+mj-lt"/>
              <a:buAutoNum type="arabicPeriod"/>
            </a:pPr>
            <a:r>
              <a:rPr lang="en-US" dirty="0">
                <a:solidFill>
                  <a:prstClr val="black"/>
                </a:solidFill>
                <a:latin typeface="Arial"/>
              </a:rPr>
              <a:t>A conflict of interest occurs where the consultant/lawyer has some personal interest or secondary duty that is adverse, or even merely inconsistent in some respect, with his or her fiduciary duties to the client.</a:t>
            </a:r>
          </a:p>
          <a:p>
            <a:pPr>
              <a:buClr>
                <a:srgbClr val="C00000"/>
              </a:buCl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The fiduciary duty includes a duty not to allow any conflict of interest to arise that may compromise your ability to pursue the best interests of your client.</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If a consultant/lawyer acts for two clients who are adverse in interest, there is a presumption that any confidential information imparted by one has been shared with the other.</a:t>
            </a:r>
          </a:p>
          <a:p>
            <a:pPr lvl="1">
              <a:buClr>
                <a:srgbClr val="C00000"/>
              </a:buCl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The failure to disclose a conflict is clearly a breach of fiduciary duty.</a:t>
            </a:r>
          </a:p>
          <a:p>
            <a:pPr marL="742950" lvl="1" indent="-285750">
              <a:buClr>
                <a:srgbClr val="C00000"/>
              </a:buClr>
              <a:buFont typeface="Wingdings" panose="05000000000000000000" pitchFamily="2" charset="2"/>
              <a:buChar char="§"/>
            </a:pPr>
            <a:endParaRPr lang="en-CA"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If the client is unaware that the consultant/lawyer is in a position of conflict and relies on their advice and subsequently suffers injury, the consultant/lawyer may be liable for that loss, even if the advice itself was not wrong in any respect.</a:t>
            </a:r>
          </a:p>
          <a:p>
            <a:pPr algn="r">
              <a:buClr>
                <a:srgbClr val="C00000"/>
              </a:buClr>
            </a:pPr>
            <a:r>
              <a:rPr lang="en-CA" dirty="0">
                <a:solidFill>
                  <a:prstClr val="black"/>
                </a:solidFill>
                <a:latin typeface="Arial"/>
              </a:rPr>
              <a:t>cont.</a:t>
            </a:r>
            <a:endParaRPr lang="en-US" dirty="0">
              <a:solidFill>
                <a:prstClr val="black"/>
              </a:solidFill>
              <a:latin typeface="Arial"/>
            </a:endParaRPr>
          </a:p>
        </p:txBody>
      </p:sp>
      <p:sp>
        <p:nvSpPr>
          <p:cNvPr id="7" name="Title 6"/>
          <p:cNvSpPr>
            <a:spLocks noGrp="1"/>
          </p:cNvSpPr>
          <p:nvPr>
            <p:ph type="title"/>
          </p:nvPr>
        </p:nvSpPr>
        <p:spPr/>
        <p:txBody>
          <a:bodyPr>
            <a:normAutofit fontScale="90000"/>
          </a:bodyPr>
          <a:lstStyle/>
          <a:p>
            <a:r>
              <a:rPr lang="en-US" b="1" cap="small" dirty="0" smtClean="0"/>
              <a:t>Conflicts of interest </a:t>
            </a:r>
            <a:br>
              <a:rPr lang="en-US" b="1" cap="small" dirty="0" smtClean="0"/>
            </a:b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16</a:t>
            </a:fld>
            <a:endParaRPr lang="en-US" dirty="0">
              <a:latin typeface="Arial"/>
            </a:endParaRPr>
          </a:p>
        </p:txBody>
      </p:sp>
    </p:spTree>
    <p:extLst>
      <p:ext uri="{BB962C8B-B14F-4D97-AF65-F5344CB8AC3E}">
        <p14:creationId xmlns:p14="http://schemas.microsoft.com/office/powerpoint/2010/main" val="1913973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1447800"/>
            <a:ext cx="8077200" cy="4278094"/>
          </a:xfrm>
          <a:prstGeom prst="rect">
            <a:avLst/>
          </a:prstGeom>
          <a:noFill/>
        </p:spPr>
        <p:txBody>
          <a:bodyPr wrap="square" rtlCol="0">
            <a:spAutoFit/>
          </a:bodyPr>
          <a:lstStyle/>
          <a:p>
            <a:pPr marL="342900" indent="-342900">
              <a:buClr>
                <a:srgbClr val="C00000"/>
              </a:buClr>
              <a:buFont typeface="+mj-lt"/>
              <a:buAutoNum type="arabicPeriod" startAt="2"/>
            </a:pPr>
            <a:endParaRPr lang="en-US" dirty="0">
              <a:solidFill>
                <a:prstClr val="black"/>
              </a:solidFill>
              <a:latin typeface="Arial"/>
            </a:endParaRPr>
          </a:p>
          <a:p>
            <a:pPr marL="342900" indent="-342900">
              <a:buClr>
                <a:srgbClr val="C00000"/>
              </a:buClr>
              <a:buFont typeface="+mj-lt"/>
              <a:buAutoNum type="arabicPeriod" startAt="2"/>
            </a:pPr>
            <a:r>
              <a:rPr lang="en-US" sz="2000" dirty="0">
                <a:solidFill>
                  <a:prstClr val="black"/>
                </a:solidFill>
                <a:latin typeface="Arial"/>
              </a:rPr>
              <a:t>Serving more than one master i.e. acting for several members of one family on immigration matters. The consultant/lawyer should advise the clients whose interests may potentially conflict that he or she will only be able to advise them to the extent that their interests do not diverge. In the event the interests do diverge you should ensure that the clients obtain independent advice.</a:t>
            </a:r>
          </a:p>
          <a:p>
            <a:pPr>
              <a:buClr>
                <a:srgbClr val="C00000"/>
              </a:buClr>
            </a:pPr>
            <a:endParaRPr lang="en-US" sz="2000" dirty="0">
              <a:solidFill>
                <a:prstClr val="black"/>
              </a:solidFill>
              <a:latin typeface="Arial"/>
            </a:endParaRPr>
          </a:p>
          <a:p>
            <a:pPr marL="742950" lvl="1" indent="-285750">
              <a:buClr>
                <a:srgbClr val="C00000"/>
              </a:buClr>
              <a:buFont typeface="Wingdings" panose="05000000000000000000" pitchFamily="2" charset="2"/>
              <a:buChar char="§"/>
            </a:pPr>
            <a:r>
              <a:rPr lang="en-US" sz="2000" dirty="0">
                <a:solidFill>
                  <a:prstClr val="black"/>
                </a:solidFill>
                <a:latin typeface="Arial"/>
              </a:rPr>
              <a:t>Even where a consultant/lawyer no longer advises the client, there may be a conflict of interest by taking on a client whose interests are adverse.</a:t>
            </a:r>
          </a:p>
          <a:p>
            <a:pPr marL="742950" lvl="1" indent="-285750">
              <a:buClr>
                <a:srgbClr val="C00000"/>
              </a:buClr>
              <a:buFont typeface="Wingdings" panose="05000000000000000000" pitchFamily="2" charset="2"/>
              <a:buChar char="§"/>
            </a:pPr>
            <a:endParaRPr lang="en-CA" dirty="0">
              <a:solidFill>
                <a:prstClr val="black"/>
              </a:solidFill>
              <a:latin typeface="Arial"/>
            </a:endParaRPr>
          </a:p>
          <a:p>
            <a:pPr>
              <a:buClr>
                <a:srgbClr val="C00000"/>
              </a:buClr>
            </a:pPr>
            <a:endParaRPr lang="en-US" dirty="0">
              <a:solidFill>
                <a:prstClr val="black"/>
              </a:solidFill>
              <a:latin typeface="Arial"/>
            </a:endParaRPr>
          </a:p>
          <a:p>
            <a:pPr algn="r">
              <a:buClr>
                <a:srgbClr val="C00000"/>
              </a:buClr>
            </a:pPr>
            <a:r>
              <a:rPr lang="en-CA" dirty="0">
                <a:solidFill>
                  <a:prstClr val="black"/>
                </a:solidFill>
                <a:latin typeface="Arial"/>
              </a:rPr>
              <a:t>cont.</a:t>
            </a:r>
            <a:endParaRPr lang="en-US" dirty="0">
              <a:solidFill>
                <a:prstClr val="black"/>
              </a:solidFill>
              <a:latin typeface="Arial"/>
            </a:endParaRPr>
          </a:p>
        </p:txBody>
      </p:sp>
      <p:sp>
        <p:nvSpPr>
          <p:cNvPr id="7" name="Title 6"/>
          <p:cNvSpPr>
            <a:spLocks noGrp="1"/>
          </p:cNvSpPr>
          <p:nvPr>
            <p:ph type="title"/>
          </p:nvPr>
        </p:nvSpPr>
        <p:spPr/>
        <p:txBody>
          <a:bodyPr>
            <a:normAutofit fontScale="90000"/>
          </a:bodyPr>
          <a:lstStyle/>
          <a:p>
            <a:r>
              <a:rPr lang="en-US" b="1" cap="small" dirty="0" smtClean="0"/>
              <a:t>Conflicts of interest </a:t>
            </a:r>
            <a:br>
              <a:rPr lang="en-US" b="1" cap="small" dirty="0" smtClean="0"/>
            </a:b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17</a:t>
            </a:fld>
            <a:endParaRPr lang="en-US" dirty="0">
              <a:latin typeface="Arial"/>
            </a:endParaRPr>
          </a:p>
        </p:txBody>
      </p:sp>
    </p:spTree>
    <p:extLst>
      <p:ext uri="{BB962C8B-B14F-4D97-AF65-F5344CB8AC3E}">
        <p14:creationId xmlns:p14="http://schemas.microsoft.com/office/powerpoint/2010/main" val="3874423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1447800"/>
            <a:ext cx="8077200" cy="5355312"/>
          </a:xfrm>
          <a:prstGeom prst="rect">
            <a:avLst/>
          </a:prstGeom>
          <a:noFill/>
        </p:spPr>
        <p:txBody>
          <a:bodyPr wrap="square" rtlCol="0">
            <a:spAutoFit/>
          </a:bodyPr>
          <a:lstStyle/>
          <a:p>
            <a:pPr>
              <a:buClr>
                <a:srgbClr val="C00000"/>
              </a:buClr>
            </a:pPr>
            <a:endParaRPr lang="en-CA" dirty="0">
              <a:solidFill>
                <a:prstClr val="black"/>
              </a:solidFill>
              <a:latin typeface="Arial"/>
            </a:endParaRPr>
          </a:p>
          <a:p>
            <a:pPr marL="342900" indent="-342900">
              <a:buClr>
                <a:srgbClr val="C00000"/>
              </a:buClr>
              <a:buFont typeface="+mj-lt"/>
              <a:buAutoNum type="arabicPeriod" startAt="3"/>
            </a:pPr>
            <a:r>
              <a:rPr lang="en-US" dirty="0">
                <a:solidFill>
                  <a:prstClr val="black"/>
                </a:solidFill>
                <a:latin typeface="Arial"/>
              </a:rPr>
              <a:t>Transactions with the client: i.e. where the consultant/lawyer has business dealings with the client, or borrows money from, or lends money to, the client. This will result in the consultant’s/lawyer's interests being at least partially adverse to those of the client, which will conflict with their fiduciary duty.</a:t>
            </a:r>
          </a:p>
          <a:p>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If the client enters into such a transaction and subsequently suffers a loss or disputes the fairness of the terms of the transaction, the onus will be on the consultant/lawyer to show that no undue influence was exerted and that full disclosure was made, and that the terms were fair. </a:t>
            </a:r>
          </a:p>
          <a:p>
            <a:pPr lvl="1">
              <a:buClr>
                <a:srgbClr val="C00000"/>
              </a:buCl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Failure to rebut this presumption may result in the consultant/lawyer being liable for any losses suffered by the client.</a:t>
            </a:r>
          </a:p>
          <a:p>
            <a:pPr lvl="1">
              <a:buClr>
                <a:srgbClr val="C00000"/>
              </a:buCl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Gifts from the client will be scrutinized closely to ensure no undue influence was exerted.</a:t>
            </a:r>
          </a:p>
          <a:p>
            <a:pPr algn="r"/>
            <a:r>
              <a:rPr lang="en-US" dirty="0">
                <a:solidFill>
                  <a:prstClr val="black"/>
                </a:solidFill>
                <a:latin typeface="Arial"/>
              </a:rPr>
              <a:t> </a:t>
            </a:r>
            <a:r>
              <a:rPr lang="en-CA" dirty="0">
                <a:solidFill>
                  <a:prstClr val="black"/>
                </a:solidFill>
                <a:latin typeface="Arial"/>
              </a:rPr>
              <a:t>cont.</a:t>
            </a:r>
            <a:endParaRPr lang="en-US" dirty="0">
              <a:solidFill>
                <a:prstClr val="black"/>
              </a:solidFill>
              <a:latin typeface="Arial"/>
            </a:endParaRPr>
          </a:p>
        </p:txBody>
      </p:sp>
      <p:sp>
        <p:nvSpPr>
          <p:cNvPr id="7" name="Title 6"/>
          <p:cNvSpPr>
            <a:spLocks noGrp="1"/>
          </p:cNvSpPr>
          <p:nvPr>
            <p:ph type="title"/>
          </p:nvPr>
        </p:nvSpPr>
        <p:spPr/>
        <p:txBody>
          <a:bodyPr>
            <a:normAutofit fontScale="90000"/>
          </a:bodyPr>
          <a:lstStyle/>
          <a:p>
            <a:r>
              <a:rPr lang="en-US" b="1" cap="small" dirty="0" smtClean="0"/>
              <a:t>Conflicts of interest </a:t>
            </a:r>
            <a:br>
              <a:rPr lang="en-US" b="1" cap="small" dirty="0" smtClean="0"/>
            </a:b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18</a:t>
            </a:fld>
            <a:endParaRPr lang="en-US" dirty="0">
              <a:latin typeface="Arial"/>
            </a:endParaRPr>
          </a:p>
        </p:txBody>
      </p:sp>
    </p:spTree>
    <p:extLst>
      <p:ext uri="{BB962C8B-B14F-4D97-AF65-F5344CB8AC3E}">
        <p14:creationId xmlns:p14="http://schemas.microsoft.com/office/powerpoint/2010/main" val="794769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27208" y="1447801"/>
            <a:ext cx="8077200" cy="4955203"/>
          </a:xfrm>
          <a:prstGeom prst="rect">
            <a:avLst/>
          </a:prstGeom>
          <a:noFill/>
        </p:spPr>
        <p:txBody>
          <a:bodyPr wrap="square" rtlCol="0">
            <a:spAutoFit/>
          </a:bodyPr>
          <a:lstStyle/>
          <a:p>
            <a:pPr marL="285750" indent="-285750">
              <a:buClr>
                <a:srgbClr val="C00000"/>
              </a:buClr>
              <a:buFont typeface="Wingdings" panose="05000000000000000000" pitchFamily="2" charset="2"/>
              <a:buChar char="§"/>
            </a:pPr>
            <a:endParaRPr lang="en-CA" dirty="0">
              <a:solidFill>
                <a:prstClr val="black"/>
              </a:solidFill>
              <a:latin typeface="Arial"/>
            </a:endParaRPr>
          </a:p>
          <a:p>
            <a:pPr marL="342900" indent="-342900">
              <a:buClr>
                <a:srgbClr val="C00000"/>
              </a:buClr>
              <a:buFont typeface="+mj-lt"/>
              <a:buAutoNum type="arabicPeriod" startAt="4"/>
            </a:pPr>
            <a:r>
              <a:rPr lang="en-US" dirty="0">
                <a:solidFill>
                  <a:prstClr val="black"/>
                </a:solidFill>
                <a:latin typeface="Arial"/>
              </a:rPr>
              <a:t>Secret interests or commissions i.e. a financial interest in a project; a financial relationship with the promoters; receiving a commission or kickback as a result of an investment... These present a clear conflict of interest.</a:t>
            </a:r>
          </a:p>
          <a:p>
            <a:pPr>
              <a:buClr>
                <a:srgbClr val="C00000"/>
              </a:buClr>
            </a:pPr>
            <a:endParaRPr lang="en-CA"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The fiduciary has a duty to provide uncompromised impartial advice to the client.</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The consultant/lawyer may be liable for any loss the client suffers on an investment or transaction even if the loss has nothing to do with the existence of a conflict. The client need only establish that he or she would not have made the investment if he or she had known of the conflict.</a:t>
            </a:r>
          </a:p>
          <a:p>
            <a:pPr>
              <a:buClr>
                <a:srgbClr val="C00000"/>
              </a:buClr>
            </a:pPr>
            <a:endParaRPr lang="en-US" sz="1600" dirty="0">
              <a:solidFill>
                <a:prstClr val="black"/>
              </a:solidFill>
              <a:latin typeface="Arial"/>
            </a:endParaRPr>
          </a:p>
          <a:p>
            <a:pPr marL="285750" indent="-285750">
              <a:buClr>
                <a:srgbClr val="C00000"/>
              </a:buClr>
              <a:buFont typeface="Wingdings" panose="05000000000000000000" pitchFamily="2" charset="2"/>
              <a:buChar char="§"/>
            </a:pPr>
            <a:endParaRPr lang="en-US" sz="1600" dirty="0">
              <a:solidFill>
                <a:prstClr val="black"/>
              </a:solidFill>
              <a:latin typeface="Arial"/>
            </a:endParaRPr>
          </a:p>
          <a:p>
            <a:pPr>
              <a:buClr>
                <a:srgbClr val="C00000"/>
              </a:buClr>
            </a:pPr>
            <a:endParaRPr lang="en-US" sz="1600" dirty="0">
              <a:solidFill>
                <a:prstClr val="black"/>
              </a:solidFill>
              <a:latin typeface="Arial"/>
            </a:endParaRPr>
          </a:p>
          <a:p>
            <a:pPr algn="r">
              <a:buClr>
                <a:srgbClr val="C00000"/>
              </a:buClr>
            </a:pPr>
            <a:r>
              <a:rPr lang="en-CA" sz="1600" dirty="0">
                <a:solidFill>
                  <a:prstClr val="black"/>
                </a:solidFill>
                <a:latin typeface="Arial"/>
              </a:rPr>
              <a:t>cont.</a:t>
            </a:r>
            <a:endParaRPr lang="en-US" sz="1600" dirty="0">
              <a:solidFill>
                <a:prstClr val="black"/>
              </a:solidFill>
              <a:latin typeface="Arial"/>
            </a:endParaRPr>
          </a:p>
        </p:txBody>
      </p:sp>
      <p:sp>
        <p:nvSpPr>
          <p:cNvPr id="7" name="Title 6"/>
          <p:cNvSpPr>
            <a:spLocks noGrp="1"/>
          </p:cNvSpPr>
          <p:nvPr>
            <p:ph type="title"/>
          </p:nvPr>
        </p:nvSpPr>
        <p:spPr/>
        <p:txBody>
          <a:bodyPr>
            <a:normAutofit fontScale="90000"/>
          </a:bodyPr>
          <a:lstStyle/>
          <a:p>
            <a:r>
              <a:rPr lang="en-US" b="1" cap="small" dirty="0" smtClean="0"/>
              <a:t>Conflicts of interest </a:t>
            </a:r>
            <a:br>
              <a:rPr lang="en-US" b="1" cap="small" dirty="0" smtClean="0"/>
            </a:b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19</a:t>
            </a:fld>
            <a:endParaRPr lang="en-US" dirty="0">
              <a:latin typeface="Arial"/>
            </a:endParaRPr>
          </a:p>
        </p:txBody>
      </p:sp>
    </p:spTree>
    <p:extLst>
      <p:ext uri="{BB962C8B-B14F-4D97-AF65-F5344CB8AC3E}">
        <p14:creationId xmlns:p14="http://schemas.microsoft.com/office/powerpoint/2010/main" val="1568627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1524000"/>
            <a:ext cx="8077200" cy="5940088"/>
          </a:xfrm>
          <a:prstGeom prst="rect">
            <a:avLst/>
          </a:prstGeom>
          <a:noFill/>
        </p:spPr>
        <p:txBody>
          <a:bodyPr wrap="square" rtlCol="0">
            <a:spAutoFit/>
          </a:bodyPr>
          <a:lstStyle/>
          <a:p>
            <a:pPr>
              <a:buClr>
                <a:srgbClr val="C00000"/>
              </a:buClr>
            </a:pPr>
            <a:r>
              <a:rPr lang="en-US" sz="2000" b="1" dirty="0">
                <a:solidFill>
                  <a:prstClr val="black"/>
                </a:solidFill>
                <a:latin typeface="Arial"/>
              </a:rPr>
              <a:t>THE FIDUCIARY RELATIONSHIP:</a:t>
            </a:r>
          </a:p>
          <a:p>
            <a:pPr>
              <a:buClr>
                <a:srgbClr val="C00000"/>
              </a:buClr>
            </a:pPr>
            <a:endParaRPr lang="en-US" sz="2000" b="1" dirty="0">
              <a:solidFill>
                <a:prstClr val="black"/>
              </a:solidFill>
              <a:latin typeface="Arial"/>
            </a:endParaRPr>
          </a:p>
          <a:p>
            <a:pPr marL="342900" indent="-342900">
              <a:buClr>
                <a:srgbClr val="C00000"/>
              </a:buClr>
              <a:buFontTx/>
              <a:buAutoNum type="arabicPeriod"/>
            </a:pPr>
            <a:r>
              <a:rPr lang="en-US" sz="2000" dirty="0">
                <a:solidFill>
                  <a:prstClr val="black"/>
                </a:solidFill>
                <a:latin typeface="Arial"/>
              </a:rPr>
              <a:t>Trust like.</a:t>
            </a:r>
          </a:p>
          <a:p>
            <a:pPr>
              <a:buClr>
                <a:srgbClr val="C00000"/>
              </a:buClr>
            </a:pPr>
            <a:endParaRPr lang="en-US" sz="2000" dirty="0">
              <a:solidFill>
                <a:prstClr val="black"/>
              </a:solidFill>
              <a:latin typeface="Arial"/>
            </a:endParaRPr>
          </a:p>
          <a:p>
            <a:pPr marL="742950" lvl="1" indent="-285750">
              <a:buClr>
                <a:srgbClr val="C00000"/>
              </a:buClr>
              <a:buFont typeface="Wingdings" panose="05000000000000000000" pitchFamily="2" charset="2"/>
              <a:buChar char="§"/>
            </a:pPr>
            <a:r>
              <a:rPr lang="en-US" sz="2000" dirty="0">
                <a:solidFill>
                  <a:prstClr val="black"/>
                </a:solidFill>
                <a:latin typeface="Arial"/>
              </a:rPr>
              <a:t>Characterized by elements of trust, loyalty, confidentiality, and good faith i.e. trustee and beneficiary; guardian and ward; Director and corporation; solicitor and client; doctor and patient; parent and child.</a:t>
            </a:r>
          </a:p>
          <a:p>
            <a:pPr marL="742950" lvl="1" indent="-285750">
              <a:buClr>
                <a:srgbClr val="C00000"/>
              </a:buClr>
              <a:buFont typeface="Wingdings" panose="05000000000000000000" pitchFamily="2" charset="2"/>
              <a:buChar char="§"/>
            </a:pPr>
            <a:endParaRPr lang="en-US" sz="2000" dirty="0">
              <a:solidFill>
                <a:prstClr val="black"/>
              </a:solidFill>
              <a:latin typeface="Arial"/>
            </a:endParaRPr>
          </a:p>
          <a:p>
            <a:pPr marL="742950" lvl="1" indent="-285750">
              <a:buClr>
                <a:srgbClr val="C00000"/>
              </a:buClr>
              <a:buFont typeface="Wingdings" panose="05000000000000000000" pitchFamily="2" charset="2"/>
              <a:buChar char="§"/>
            </a:pPr>
            <a:r>
              <a:rPr lang="en-US" sz="2000" dirty="0">
                <a:solidFill>
                  <a:prstClr val="black"/>
                </a:solidFill>
                <a:latin typeface="Arial"/>
              </a:rPr>
              <a:t>One party has undertaken to act in the best interests of another and the other party is inherently vulnerable to the unilateral exercise of discretion or power by the other.</a:t>
            </a:r>
          </a:p>
          <a:p>
            <a:pPr marL="742950" lvl="1" indent="-285750">
              <a:buClr>
                <a:srgbClr val="C00000"/>
              </a:buClr>
              <a:buFont typeface="Wingdings" panose="05000000000000000000" pitchFamily="2" charset="2"/>
              <a:buChar char="§"/>
            </a:pPr>
            <a:endParaRPr lang="en-US" sz="2000" dirty="0">
              <a:solidFill>
                <a:prstClr val="black"/>
              </a:solidFill>
              <a:latin typeface="Arial"/>
            </a:endParaRPr>
          </a:p>
          <a:p>
            <a:pPr marL="742950" lvl="1" indent="-285750">
              <a:buClr>
                <a:srgbClr val="C00000"/>
              </a:buClr>
              <a:buFont typeface="Wingdings" panose="05000000000000000000" pitchFamily="2" charset="2"/>
              <a:buChar char="§"/>
            </a:pPr>
            <a:r>
              <a:rPr lang="en-US" sz="2000" dirty="0">
                <a:solidFill>
                  <a:prstClr val="black"/>
                </a:solidFill>
                <a:latin typeface="Arial"/>
              </a:rPr>
              <a:t>The vulnerable party must trust or rely on the other not to use that discretion or power to his or her detriment and the party holding the power has a corresponding responsibility not to betray that trust.</a:t>
            </a:r>
          </a:p>
          <a:p>
            <a:pPr marL="285750" indent="-285750">
              <a:buClr>
                <a:srgbClr val="C00000"/>
              </a:buClr>
              <a:buFont typeface="Wingdings" panose="05000000000000000000" pitchFamily="2" charset="2"/>
              <a:buChar char="§"/>
            </a:pPr>
            <a:endParaRPr lang="en-US" sz="2000" dirty="0">
              <a:solidFill>
                <a:prstClr val="black"/>
              </a:solidFill>
              <a:latin typeface="Arial"/>
            </a:endParaRPr>
          </a:p>
          <a:p>
            <a:pPr>
              <a:buClr>
                <a:srgbClr val="C00000"/>
              </a:buClr>
            </a:pPr>
            <a:endParaRPr lang="en-US" sz="2000" dirty="0">
              <a:solidFill>
                <a:prstClr val="black"/>
              </a:solidFill>
              <a:latin typeface="Arial"/>
            </a:endParaRPr>
          </a:p>
        </p:txBody>
      </p:sp>
      <p:sp>
        <p:nvSpPr>
          <p:cNvPr id="7" name="Title 6"/>
          <p:cNvSpPr>
            <a:spLocks noGrp="1"/>
          </p:cNvSpPr>
          <p:nvPr>
            <p:ph type="title"/>
          </p:nvPr>
        </p:nvSpPr>
        <p:spPr>
          <a:xfrm>
            <a:off x="1981200" y="457200"/>
            <a:ext cx="8229600" cy="990600"/>
          </a:xfrm>
        </p:spPr>
        <p:txBody>
          <a:bodyPr>
            <a:normAutofit/>
          </a:bodyPr>
          <a:lstStyle/>
          <a:p>
            <a:r>
              <a:rPr lang="en-US" sz="3600" b="1" cap="small" dirty="0"/>
              <a:t>Fiduciary obligations</a:t>
            </a:r>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2</a:t>
            </a:fld>
            <a:endParaRPr lang="en-US" dirty="0">
              <a:latin typeface="Arial"/>
            </a:endParaRPr>
          </a:p>
        </p:txBody>
      </p:sp>
    </p:spTree>
    <p:extLst>
      <p:ext uri="{BB962C8B-B14F-4D97-AF65-F5344CB8AC3E}">
        <p14:creationId xmlns:p14="http://schemas.microsoft.com/office/powerpoint/2010/main" val="2260801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1752601"/>
            <a:ext cx="8077200" cy="4524315"/>
          </a:xfrm>
          <a:prstGeom prst="rect">
            <a:avLst/>
          </a:prstGeom>
          <a:noFill/>
        </p:spPr>
        <p:txBody>
          <a:bodyPr wrap="square" rtlCol="0">
            <a:spAutoFit/>
          </a:bodyPr>
          <a:lstStyle/>
          <a:p>
            <a:pPr marL="742950" lvl="1" indent="-285750">
              <a:buClr>
                <a:srgbClr val="C00000"/>
              </a:buClr>
              <a:buFont typeface="Wingdings" panose="05000000000000000000" pitchFamily="2" charset="2"/>
              <a:buChar char="§"/>
            </a:pPr>
            <a:r>
              <a:rPr lang="en-US" dirty="0">
                <a:solidFill>
                  <a:prstClr val="black"/>
                </a:solidFill>
                <a:latin typeface="Arial"/>
              </a:rPr>
              <a:t>Investor program – failure to disclose commission from promoters – client could argue they could have gotten into Canada under a different category or would have made a different investment, or would not have come to Canada but for the breach of the consultant's/lawyer's duty.</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Do not advise clients on matters in which you have a financial interest. If the consultant/lawyer does receive any such benefits, the onus will be on them to show that the conflict was fully disclosed to the client and that the client understood the consultant's/lawyer's position.</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It must be shown that the client was in a position to make an independent, informed decision that was not subject to undue influence by the fiduciary.</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algn="r">
              <a:buClr>
                <a:srgbClr val="C00000"/>
              </a:buClr>
            </a:pPr>
            <a:endParaRPr lang="en-US" dirty="0">
              <a:solidFill>
                <a:prstClr val="black"/>
              </a:solidFill>
              <a:latin typeface="Arial"/>
            </a:endParaRPr>
          </a:p>
        </p:txBody>
      </p:sp>
      <p:sp>
        <p:nvSpPr>
          <p:cNvPr id="7" name="Title 6"/>
          <p:cNvSpPr>
            <a:spLocks noGrp="1"/>
          </p:cNvSpPr>
          <p:nvPr>
            <p:ph type="title"/>
          </p:nvPr>
        </p:nvSpPr>
        <p:spPr/>
        <p:txBody>
          <a:bodyPr>
            <a:normAutofit fontScale="90000"/>
          </a:bodyPr>
          <a:lstStyle/>
          <a:p>
            <a:r>
              <a:rPr lang="en-US" b="1" cap="small" dirty="0" smtClean="0"/>
              <a:t>Conflicts of interest </a:t>
            </a:r>
            <a:br>
              <a:rPr lang="en-US" b="1" cap="small" dirty="0" smtClean="0"/>
            </a:b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20</a:t>
            </a:fld>
            <a:endParaRPr lang="en-US" dirty="0">
              <a:latin typeface="Arial"/>
            </a:endParaRPr>
          </a:p>
        </p:txBody>
      </p:sp>
    </p:spTree>
    <p:extLst>
      <p:ext uri="{BB962C8B-B14F-4D97-AF65-F5344CB8AC3E}">
        <p14:creationId xmlns:p14="http://schemas.microsoft.com/office/powerpoint/2010/main" val="3480668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Competence </a:t>
            </a:r>
            <a:r>
              <a:rPr lang="en-US" dirty="0"/>
              <a:t>vs. Fiduciary Duty</a:t>
            </a:r>
            <a:br>
              <a:rPr lang="en-US" dirty="0"/>
            </a:br>
            <a:endParaRPr lang="en-US" dirty="0"/>
          </a:p>
        </p:txBody>
      </p:sp>
      <p:sp>
        <p:nvSpPr>
          <p:cNvPr id="6" name="Content Placeholder 5"/>
          <p:cNvSpPr>
            <a:spLocks noGrp="1"/>
          </p:cNvSpPr>
          <p:nvPr>
            <p:ph idx="1"/>
          </p:nvPr>
        </p:nvSpPr>
        <p:spPr/>
        <p:txBody>
          <a:bodyPr/>
          <a:lstStyle/>
          <a:p>
            <a:pPr marL="0" indent="0">
              <a:buNone/>
            </a:pPr>
            <a:endParaRPr lang="en-US" sz="2000" dirty="0"/>
          </a:p>
          <a:p>
            <a:pPr marL="0" indent="0">
              <a:buNone/>
            </a:pPr>
            <a:r>
              <a:rPr lang="en-US" dirty="0" smtClean="0"/>
              <a:t>Consultants </a:t>
            </a:r>
            <a:r>
              <a:rPr lang="en-US" dirty="0"/>
              <a:t>and lawyers have a duty not to take on any cases that they do not have the skills to deal with or do not understand how to deal with. Failure to adhere to this duty can result in discipline by the appropriate regulatory body.  If you knowingly take on a case you are not competent to deal with and cannot do then this is a breach of </a:t>
            </a:r>
            <a:r>
              <a:rPr lang="en-US" dirty="0" smtClean="0"/>
              <a:t>fiduciary duty </a:t>
            </a:r>
            <a:r>
              <a:rPr lang="en-US" dirty="0"/>
              <a:t>because you know the client is relying on you; you know the client will suffer because of that reliance; and the result is that the client does suffer.</a:t>
            </a:r>
          </a:p>
          <a:p>
            <a:endParaRPr lang="en-US" dirty="0"/>
          </a:p>
        </p:txBody>
      </p:sp>
      <p:sp>
        <p:nvSpPr>
          <p:cNvPr id="3" name="Footer Placeholder 2"/>
          <p:cNvSpPr>
            <a:spLocks noGrp="1"/>
          </p:cNvSpPr>
          <p:nvPr>
            <p:ph type="ftr" sz="quarter" idx="11"/>
          </p:nvPr>
        </p:nvSpPr>
        <p:spPr/>
        <p:txBody>
          <a:bodyPr/>
          <a:lstStyle/>
          <a:p>
            <a:r>
              <a:rPr lang="en-US">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21</a:t>
            </a:fld>
            <a:endParaRPr lang="en-US">
              <a:latin typeface="Arial"/>
            </a:endParaRPr>
          </a:p>
        </p:txBody>
      </p:sp>
    </p:spTree>
    <p:extLst>
      <p:ext uri="{BB962C8B-B14F-4D97-AF65-F5344CB8AC3E}">
        <p14:creationId xmlns:p14="http://schemas.microsoft.com/office/powerpoint/2010/main" val="2011091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Penalties </a:t>
            </a:r>
            <a:r>
              <a:rPr lang="en-US" dirty="0"/>
              <a:t>for breach of fiduciary duties:</a:t>
            </a:r>
            <a:br>
              <a:rPr lang="en-US" dirty="0"/>
            </a:br>
            <a:endParaRPr lang="en-US" dirty="0"/>
          </a:p>
        </p:txBody>
      </p:sp>
      <p:sp>
        <p:nvSpPr>
          <p:cNvPr id="5" name="Content Placeholder 4"/>
          <p:cNvSpPr>
            <a:spLocks noGrp="1"/>
          </p:cNvSpPr>
          <p:nvPr>
            <p:ph idx="1"/>
          </p:nvPr>
        </p:nvSpPr>
        <p:spPr/>
        <p:txBody>
          <a:bodyPr>
            <a:normAutofit/>
          </a:bodyPr>
          <a:lstStyle/>
          <a:p>
            <a:pPr>
              <a:buFont typeface="Wingdings" panose="05000000000000000000" pitchFamily="2" charset="2"/>
              <a:buChar char="§"/>
            </a:pPr>
            <a:r>
              <a:rPr lang="en-US" sz="2000" dirty="0"/>
              <a:t>In most cases a breach would be dealt with by way of civil litigation rather than criminal prosecution.  If a case is prosecuted criminally the breach would normally lead to jail time and restitution upon conviction.  Examples would be fraud against the public such as a Ponzi scheme.</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a:t>If the matter is prosecuted civilly the penalty would normally be full restitution to compensate the beneficiary for all of their losses.</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a:t>Alternatively where there is a breach of fiduciary obligations by a lawyer or immigration consultant a formal complaint to the appropriate regulatory body would also be common and could result in a suspension from practice as well as restitution to the client.</a:t>
            </a:r>
          </a:p>
          <a:p>
            <a:pPr>
              <a:buFont typeface="Wingdings" panose="05000000000000000000" pitchFamily="2" charset="2"/>
              <a:buChar char="§"/>
            </a:pPr>
            <a:endParaRPr lang="en-US" dirty="0"/>
          </a:p>
        </p:txBody>
      </p:sp>
      <p:sp>
        <p:nvSpPr>
          <p:cNvPr id="3" name="Footer Placeholder 2"/>
          <p:cNvSpPr>
            <a:spLocks noGrp="1"/>
          </p:cNvSpPr>
          <p:nvPr>
            <p:ph type="ftr" sz="quarter" idx="11"/>
          </p:nvPr>
        </p:nvSpPr>
        <p:spPr/>
        <p:txBody>
          <a:bodyPr/>
          <a:lstStyle/>
          <a:p>
            <a:r>
              <a:rPr lang="en-US">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22</a:t>
            </a:fld>
            <a:endParaRPr lang="en-US">
              <a:latin typeface="Arial"/>
            </a:endParaRPr>
          </a:p>
        </p:txBody>
      </p:sp>
    </p:spTree>
    <p:extLst>
      <p:ext uri="{BB962C8B-B14F-4D97-AF65-F5344CB8AC3E}">
        <p14:creationId xmlns:p14="http://schemas.microsoft.com/office/powerpoint/2010/main" val="187225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dirty="0"/>
              <a:t>Fiduciary Duty – Immigration Officers</a:t>
            </a:r>
            <a:br>
              <a:rPr lang="en-US" dirty="0"/>
            </a:br>
            <a:endParaRPr lang="en-US" dirty="0"/>
          </a:p>
        </p:txBody>
      </p:sp>
      <p:sp>
        <p:nvSpPr>
          <p:cNvPr id="5" name="Content Placeholder 4"/>
          <p:cNvSpPr>
            <a:spLocks noGrp="1"/>
          </p:cNvSpPr>
          <p:nvPr>
            <p:ph idx="1"/>
          </p:nvPr>
        </p:nvSpPr>
        <p:spPr/>
        <p:txBody>
          <a:bodyPr>
            <a:normAutofit/>
          </a:bodyPr>
          <a:lstStyle/>
          <a:p>
            <a:pPr marL="0" indent="0">
              <a:buNone/>
            </a:pPr>
            <a:endParaRPr lang="en-US" sz="1800" dirty="0"/>
          </a:p>
          <a:p>
            <a:pPr>
              <a:buFont typeface="Wingdings" panose="05000000000000000000" pitchFamily="2" charset="2"/>
              <a:buChar char="§"/>
            </a:pPr>
            <a:r>
              <a:rPr lang="en-US" sz="2000" dirty="0"/>
              <a:t>Immigration officers are peace officers under both the criminal code and the IRPA.</a:t>
            </a:r>
          </a:p>
          <a:p>
            <a:pPr>
              <a:buFont typeface="Wingdings" panose="05000000000000000000" pitchFamily="2" charset="2"/>
              <a:buChar char="§"/>
            </a:pPr>
            <a:r>
              <a:rPr lang="en-US" sz="2000" dirty="0"/>
              <a:t>They have a fiduciary duty to the public in general but not to an individual.</a:t>
            </a:r>
          </a:p>
          <a:p>
            <a:pPr>
              <a:buFont typeface="Wingdings" panose="05000000000000000000" pitchFamily="2" charset="2"/>
              <a:buChar char="§"/>
            </a:pPr>
            <a:r>
              <a:rPr lang="en-US" sz="2000" dirty="0"/>
              <a:t>They must never act unfairly.</a:t>
            </a:r>
          </a:p>
          <a:p>
            <a:pPr>
              <a:buFont typeface="Wingdings" panose="05000000000000000000" pitchFamily="2" charset="2"/>
              <a:buChar char="§"/>
            </a:pPr>
            <a:r>
              <a:rPr lang="en-US" sz="2000" dirty="0"/>
              <a:t>They have a duty to act fairly based on a statutory power.  “Fair” is relatively broad in nature and it does not require a decision to be correct but it must be competent.  They must act in a professional way and in a reasonable way in accordance with their statutory power.  Their decisions must be made on the facts and they must consider the facts dispassionately and have a good faith belief that the facts they are acting on are probably correct.</a:t>
            </a:r>
          </a:p>
          <a:p>
            <a:pPr>
              <a:buFont typeface="Wingdings" panose="05000000000000000000" pitchFamily="2" charset="2"/>
              <a:buChar char="§"/>
            </a:pPr>
            <a:endParaRPr lang="en-US" dirty="0"/>
          </a:p>
        </p:txBody>
      </p:sp>
      <p:sp>
        <p:nvSpPr>
          <p:cNvPr id="3" name="Footer Placeholder 2"/>
          <p:cNvSpPr>
            <a:spLocks noGrp="1"/>
          </p:cNvSpPr>
          <p:nvPr>
            <p:ph type="ftr" sz="quarter" idx="11"/>
          </p:nvPr>
        </p:nvSpPr>
        <p:spPr/>
        <p:txBody>
          <a:bodyPr/>
          <a:lstStyle/>
          <a:p>
            <a:r>
              <a:rPr lang="en-US">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23</a:t>
            </a:fld>
            <a:endParaRPr lang="en-US">
              <a:latin typeface="Arial"/>
            </a:endParaRPr>
          </a:p>
        </p:txBody>
      </p:sp>
    </p:spTree>
    <p:extLst>
      <p:ext uri="{BB962C8B-B14F-4D97-AF65-F5344CB8AC3E}">
        <p14:creationId xmlns:p14="http://schemas.microsoft.com/office/powerpoint/2010/main" val="673123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1524001"/>
            <a:ext cx="8077200" cy="6186309"/>
          </a:xfrm>
          <a:prstGeom prst="rect">
            <a:avLst/>
          </a:prstGeom>
          <a:noFill/>
        </p:spPr>
        <p:txBody>
          <a:bodyPr wrap="square" rtlCol="0">
            <a:spAutoFit/>
          </a:bodyPr>
          <a:lstStyle/>
          <a:p>
            <a:pPr marL="285750" indent="-285750">
              <a:buClr>
                <a:srgbClr val="C00000"/>
              </a:buClr>
              <a:buFont typeface="Wingdings" panose="05000000000000000000" pitchFamily="2" charset="2"/>
              <a:buChar char="§"/>
            </a:pPr>
            <a:r>
              <a:rPr lang="en-US" dirty="0">
                <a:solidFill>
                  <a:prstClr val="black"/>
                </a:solidFill>
                <a:latin typeface="Arial"/>
              </a:rPr>
              <a:t>The relationship between a professional immigration consultant/lawyer and the client is one of trust and confidence which carries with it certain responsibilities and obligations.</a:t>
            </a:r>
          </a:p>
          <a:p>
            <a:pPr marL="285750" indent="-285750">
              <a:buClr>
                <a:srgbClr val="C00000"/>
              </a:buClr>
              <a:buFont typeface="Wingdings" panose="05000000000000000000" pitchFamily="2" charset="2"/>
              <a:buChar char="§"/>
            </a:pPr>
            <a:endParaRPr lang="en-US" dirty="0">
              <a:solidFill>
                <a:prstClr val="black"/>
              </a:solidFill>
              <a:latin typeface="Arial"/>
            </a:endParaRPr>
          </a:p>
          <a:p>
            <a:pPr marL="285750" indent="-285750">
              <a:buClr>
                <a:srgbClr val="C00000"/>
              </a:buClr>
              <a:buFont typeface="Wingdings" panose="05000000000000000000" pitchFamily="2" charset="2"/>
              <a:buChar char="§"/>
            </a:pPr>
            <a:r>
              <a:rPr lang="en-US" dirty="0">
                <a:solidFill>
                  <a:prstClr val="black"/>
                </a:solidFill>
                <a:latin typeface="Arial"/>
              </a:rPr>
              <a:t>The fiduciary must not take advantage of his or her position or influence over the client to reap a personal benefit.</a:t>
            </a:r>
          </a:p>
          <a:p>
            <a:pPr marL="285750" indent="-285750">
              <a:buClr>
                <a:srgbClr val="C00000"/>
              </a:buClr>
              <a:buFont typeface="Wingdings" panose="05000000000000000000" pitchFamily="2" charset="2"/>
              <a:buChar char="§"/>
            </a:pPr>
            <a:endParaRPr lang="en-US" dirty="0">
              <a:solidFill>
                <a:prstClr val="black"/>
              </a:solidFill>
              <a:latin typeface="Arial"/>
            </a:endParaRPr>
          </a:p>
          <a:p>
            <a:pPr marL="285750" indent="-285750">
              <a:buClr>
                <a:srgbClr val="C00000"/>
              </a:buClr>
              <a:buFont typeface="Wingdings" panose="05000000000000000000" pitchFamily="2" charset="2"/>
              <a:buChar char="§"/>
            </a:pPr>
            <a:r>
              <a:rPr lang="en-US" dirty="0">
                <a:solidFill>
                  <a:prstClr val="black"/>
                </a:solidFill>
                <a:latin typeface="Arial"/>
              </a:rPr>
              <a:t> The fiduciary must be fully honest and candid with the client and disclose all material information.</a:t>
            </a:r>
          </a:p>
          <a:p>
            <a:pPr marL="285750" indent="-285750">
              <a:buClr>
                <a:srgbClr val="C00000"/>
              </a:buClr>
              <a:buFont typeface="Wingdings" panose="05000000000000000000" pitchFamily="2" charset="2"/>
              <a:buChar char="§"/>
            </a:pPr>
            <a:endParaRPr lang="en-US" dirty="0">
              <a:solidFill>
                <a:prstClr val="black"/>
              </a:solidFill>
              <a:latin typeface="Arial"/>
            </a:endParaRPr>
          </a:p>
          <a:p>
            <a:pPr marL="285750" indent="-285750">
              <a:buClr>
                <a:srgbClr val="C00000"/>
              </a:buClr>
              <a:buFont typeface="Wingdings" panose="05000000000000000000" pitchFamily="2" charset="2"/>
              <a:buChar char="§"/>
            </a:pPr>
            <a:r>
              <a:rPr lang="en-US" dirty="0">
                <a:solidFill>
                  <a:prstClr val="black"/>
                </a:solidFill>
                <a:latin typeface="Arial"/>
              </a:rPr>
              <a:t> Client information must be kept in the strictest confidence unless disclosure is clearly authorized by the client.</a:t>
            </a:r>
          </a:p>
          <a:p>
            <a:pPr marL="285750" indent="-285750">
              <a:buClr>
                <a:srgbClr val="C00000"/>
              </a:buClr>
              <a:buFont typeface="Wingdings" panose="05000000000000000000" pitchFamily="2" charset="2"/>
              <a:buChar char="§"/>
            </a:pPr>
            <a:endParaRPr lang="en-US" dirty="0">
              <a:solidFill>
                <a:prstClr val="black"/>
              </a:solidFill>
              <a:latin typeface="Arial"/>
            </a:endParaRPr>
          </a:p>
          <a:p>
            <a:pPr marL="285750" indent="-285750">
              <a:buClr>
                <a:srgbClr val="C00000"/>
              </a:buClr>
              <a:buFont typeface="Wingdings" panose="05000000000000000000" pitchFamily="2" charset="2"/>
              <a:buChar char="§"/>
            </a:pPr>
            <a:r>
              <a:rPr lang="en-US" dirty="0">
                <a:solidFill>
                  <a:prstClr val="black"/>
                </a:solidFill>
                <a:latin typeface="Arial"/>
              </a:rPr>
              <a:t>Seek clear instructions from the client and adhere to them.</a:t>
            </a:r>
          </a:p>
          <a:p>
            <a:pPr marL="285750" indent="-285750">
              <a:buClr>
                <a:srgbClr val="C00000"/>
              </a:buClr>
              <a:buFont typeface="Wingdings" panose="05000000000000000000" pitchFamily="2" charset="2"/>
              <a:buChar char="§"/>
            </a:pPr>
            <a:endParaRPr lang="en-US" dirty="0">
              <a:solidFill>
                <a:prstClr val="black"/>
              </a:solidFill>
              <a:latin typeface="Arial"/>
            </a:endParaRPr>
          </a:p>
          <a:p>
            <a:pPr marL="285750" indent="-285750">
              <a:buClr>
                <a:srgbClr val="C00000"/>
              </a:buClr>
              <a:buFont typeface="Wingdings" panose="05000000000000000000" pitchFamily="2" charset="2"/>
              <a:buChar char="§"/>
            </a:pPr>
            <a:r>
              <a:rPr lang="en-US" dirty="0">
                <a:solidFill>
                  <a:prstClr val="black"/>
                </a:solidFill>
                <a:latin typeface="Arial"/>
              </a:rPr>
              <a:t>Avoid placing yourself in a position where your fiduciary duties to a client may be compromised.</a:t>
            </a:r>
          </a:p>
          <a:p>
            <a:pPr algn="r">
              <a:buClr>
                <a:srgbClr val="C00000"/>
              </a:buClr>
            </a:pPr>
            <a:r>
              <a:rPr lang="en-US" dirty="0">
                <a:solidFill>
                  <a:prstClr val="black"/>
                </a:solidFill>
                <a:latin typeface="Arial"/>
              </a:rPr>
              <a:t> cont.</a:t>
            </a:r>
          </a:p>
          <a:p>
            <a:pPr algn="r">
              <a:buClr>
                <a:srgbClr val="C00000"/>
              </a:buClr>
            </a:pPr>
            <a:endParaRPr lang="en-US" dirty="0">
              <a:solidFill>
                <a:prstClr val="black"/>
              </a:solidFill>
              <a:latin typeface="Arial"/>
            </a:endParaRPr>
          </a:p>
          <a:p>
            <a:pPr algn="r">
              <a:buClr>
                <a:srgbClr val="C00000"/>
              </a:buClr>
            </a:pPr>
            <a:endParaRPr lang="en-US" dirty="0">
              <a:solidFill>
                <a:prstClr val="black"/>
              </a:solidFill>
              <a:latin typeface="Arial"/>
            </a:endParaRPr>
          </a:p>
          <a:p>
            <a:pPr algn="r">
              <a:buClr>
                <a:srgbClr val="C00000"/>
              </a:buClr>
            </a:pPr>
            <a:endParaRPr lang="en-US" dirty="0">
              <a:solidFill>
                <a:prstClr val="black"/>
              </a:solidFill>
              <a:latin typeface="Arial"/>
            </a:endParaRPr>
          </a:p>
          <a:p>
            <a:pPr algn="r">
              <a:buClr>
                <a:srgbClr val="C00000"/>
              </a:buClr>
            </a:pPr>
            <a:endParaRPr lang="en-US" dirty="0">
              <a:solidFill>
                <a:prstClr val="black"/>
              </a:solidFill>
              <a:latin typeface="Arial"/>
            </a:endParaRPr>
          </a:p>
        </p:txBody>
      </p:sp>
      <p:sp>
        <p:nvSpPr>
          <p:cNvPr id="7" name="Title 6"/>
          <p:cNvSpPr>
            <a:spLocks noGrp="1"/>
          </p:cNvSpPr>
          <p:nvPr>
            <p:ph type="title"/>
          </p:nvPr>
        </p:nvSpPr>
        <p:spPr/>
        <p:txBody>
          <a:bodyPr>
            <a:normAutofit/>
          </a:bodyPr>
          <a:lstStyle/>
          <a:p>
            <a:r>
              <a:rPr lang="en-US" sz="3600" b="1" cap="small" dirty="0"/>
              <a:t>Conclusion:</a:t>
            </a:r>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24</a:t>
            </a:fld>
            <a:endParaRPr lang="en-US" dirty="0">
              <a:latin typeface="Arial"/>
            </a:endParaRPr>
          </a:p>
        </p:txBody>
      </p:sp>
    </p:spTree>
    <p:extLst>
      <p:ext uri="{BB962C8B-B14F-4D97-AF65-F5344CB8AC3E}">
        <p14:creationId xmlns:p14="http://schemas.microsoft.com/office/powerpoint/2010/main" val="32311029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1600201"/>
            <a:ext cx="8077200" cy="5078313"/>
          </a:xfrm>
          <a:prstGeom prst="rect">
            <a:avLst/>
          </a:prstGeom>
          <a:noFill/>
        </p:spPr>
        <p:txBody>
          <a:bodyPr wrap="square" rtlCol="0">
            <a:spAutoFit/>
          </a:bodyPr>
          <a:lstStyle/>
          <a:p>
            <a:pPr marL="285750" indent="-285750">
              <a:buClr>
                <a:srgbClr val="C00000"/>
              </a:buClr>
              <a:buFont typeface="Wingdings" panose="05000000000000000000" pitchFamily="2" charset="2"/>
              <a:buChar char="§"/>
            </a:pPr>
            <a:r>
              <a:rPr lang="en-US" dirty="0">
                <a:solidFill>
                  <a:prstClr val="black"/>
                </a:solidFill>
                <a:latin typeface="Arial"/>
              </a:rPr>
              <a:t>Where a conflict of interest or duties does arise, you are obligated to make full and candid disclosure of your position.</a:t>
            </a:r>
          </a:p>
          <a:p>
            <a:pPr marL="285750" indent="-285750">
              <a:buClr>
                <a:srgbClr val="C00000"/>
              </a:buClr>
              <a:buFont typeface="Wingdings" panose="05000000000000000000" pitchFamily="2" charset="2"/>
              <a:buChar char="§"/>
            </a:pPr>
            <a:endParaRPr lang="en-US" dirty="0">
              <a:solidFill>
                <a:prstClr val="black"/>
              </a:solidFill>
              <a:latin typeface="Arial"/>
            </a:endParaRPr>
          </a:p>
          <a:p>
            <a:pPr marL="285750" indent="-285750">
              <a:buClr>
                <a:srgbClr val="C00000"/>
              </a:buClr>
              <a:buFont typeface="Wingdings" panose="05000000000000000000" pitchFamily="2" charset="2"/>
              <a:buChar char="§"/>
            </a:pPr>
            <a:r>
              <a:rPr lang="en-US" dirty="0">
                <a:solidFill>
                  <a:prstClr val="black"/>
                </a:solidFill>
                <a:latin typeface="Arial"/>
              </a:rPr>
              <a:t>Your disclosure should be in writing and you must ensure it is fully understood by the client.</a:t>
            </a:r>
          </a:p>
          <a:p>
            <a:pPr marL="285750" indent="-285750">
              <a:buClr>
                <a:srgbClr val="C00000"/>
              </a:buClr>
              <a:buFont typeface="Wingdings" panose="05000000000000000000" pitchFamily="2" charset="2"/>
              <a:buChar char="§"/>
            </a:pPr>
            <a:endParaRPr lang="en-US" dirty="0">
              <a:solidFill>
                <a:prstClr val="black"/>
              </a:solidFill>
              <a:latin typeface="Arial"/>
            </a:endParaRPr>
          </a:p>
          <a:p>
            <a:pPr marL="285750" indent="-285750">
              <a:buClr>
                <a:srgbClr val="C00000"/>
              </a:buClr>
              <a:buFont typeface="Wingdings" panose="05000000000000000000" pitchFamily="2" charset="2"/>
              <a:buChar char="§"/>
            </a:pPr>
            <a:r>
              <a:rPr lang="en-US" dirty="0">
                <a:solidFill>
                  <a:prstClr val="black"/>
                </a:solidFill>
                <a:latin typeface="Arial"/>
              </a:rPr>
              <a:t>You must ensure that the client is in a position to make an informed and independent decision on the matter.</a:t>
            </a:r>
          </a:p>
          <a:p>
            <a:pPr marL="285750" indent="-285750">
              <a:buClr>
                <a:srgbClr val="C00000"/>
              </a:buClr>
              <a:buFont typeface="Wingdings" panose="05000000000000000000" pitchFamily="2" charset="2"/>
              <a:buChar char="§"/>
            </a:pPr>
            <a:endParaRPr lang="en-US" dirty="0">
              <a:solidFill>
                <a:prstClr val="black"/>
              </a:solidFill>
              <a:latin typeface="Arial"/>
            </a:endParaRPr>
          </a:p>
          <a:p>
            <a:pPr marL="285750" indent="-285750">
              <a:buClr>
                <a:srgbClr val="C00000"/>
              </a:buClr>
              <a:buFont typeface="Wingdings" panose="05000000000000000000" pitchFamily="2" charset="2"/>
              <a:buChar char="§"/>
            </a:pPr>
            <a:r>
              <a:rPr lang="en-US" dirty="0">
                <a:solidFill>
                  <a:prstClr val="black"/>
                </a:solidFill>
                <a:latin typeface="Arial"/>
              </a:rPr>
              <a:t>In some cases you may be forced to cease acting on behalf of the client.</a:t>
            </a:r>
          </a:p>
          <a:p>
            <a:pPr marL="285750" indent="-285750">
              <a:buClr>
                <a:srgbClr val="C00000"/>
              </a:buClr>
              <a:buFont typeface="Wingdings" panose="05000000000000000000" pitchFamily="2" charset="2"/>
              <a:buChar char="§"/>
            </a:pPr>
            <a:endParaRPr lang="en-US" dirty="0">
              <a:solidFill>
                <a:prstClr val="black"/>
              </a:solidFill>
              <a:latin typeface="Arial"/>
            </a:endParaRPr>
          </a:p>
          <a:p>
            <a:pPr marL="285750" indent="-285750">
              <a:buClr>
                <a:srgbClr val="C00000"/>
              </a:buClr>
              <a:buFont typeface="Wingdings" panose="05000000000000000000" pitchFamily="2" charset="2"/>
              <a:buChar char="§"/>
            </a:pPr>
            <a:r>
              <a:rPr lang="en-US" dirty="0">
                <a:solidFill>
                  <a:prstClr val="black"/>
                </a:solidFill>
                <a:latin typeface="Arial"/>
              </a:rPr>
              <a:t>Quite independently of the enforcement of these obligations by the courts, the duty of the consultant/lawyer to maintain the trust and confidence reposed in him or her by the client is also a matter of personal and professional integrity.</a:t>
            </a:r>
          </a:p>
          <a:p>
            <a:pPr>
              <a:buClr>
                <a:srgbClr val="C00000"/>
              </a:buClr>
            </a:pPr>
            <a:endParaRPr lang="en-US" dirty="0">
              <a:solidFill>
                <a:prstClr val="black"/>
              </a:solidFill>
              <a:latin typeface="Arial"/>
            </a:endParaRPr>
          </a:p>
          <a:p>
            <a:pPr>
              <a:buClr>
                <a:srgbClr val="C00000"/>
              </a:buClr>
            </a:pPr>
            <a:endParaRPr lang="en-US" dirty="0">
              <a:solidFill>
                <a:prstClr val="black"/>
              </a:solidFill>
              <a:latin typeface="Arial"/>
            </a:endParaRPr>
          </a:p>
          <a:p>
            <a:pPr>
              <a:buClr>
                <a:srgbClr val="C00000"/>
              </a:buClr>
            </a:pPr>
            <a:endParaRPr lang="en-US" dirty="0">
              <a:solidFill>
                <a:prstClr val="black"/>
              </a:solidFill>
              <a:latin typeface="Arial"/>
            </a:endParaRPr>
          </a:p>
        </p:txBody>
      </p:sp>
      <p:sp>
        <p:nvSpPr>
          <p:cNvPr id="7" name="Title 6"/>
          <p:cNvSpPr>
            <a:spLocks noGrp="1"/>
          </p:cNvSpPr>
          <p:nvPr>
            <p:ph type="title"/>
          </p:nvPr>
        </p:nvSpPr>
        <p:spPr/>
        <p:txBody>
          <a:bodyPr>
            <a:normAutofit/>
          </a:bodyPr>
          <a:lstStyle/>
          <a:p>
            <a:r>
              <a:rPr lang="en-US" sz="3600" b="1" cap="small" dirty="0"/>
              <a:t>Conclusion:</a:t>
            </a:r>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25</a:t>
            </a:fld>
            <a:endParaRPr lang="en-US" dirty="0">
              <a:latin typeface="Arial"/>
            </a:endParaRPr>
          </a:p>
        </p:txBody>
      </p:sp>
    </p:spTree>
    <p:extLst>
      <p:ext uri="{BB962C8B-B14F-4D97-AF65-F5344CB8AC3E}">
        <p14:creationId xmlns:p14="http://schemas.microsoft.com/office/powerpoint/2010/main" val="4168406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057401"/>
            <a:ext cx="8077200" cy="3293209"/>
          </a:xfrm>
          <a:prstGeom prst="rect">
            <a:avLst/>
          </a:prstGeom>
          <a:noFill/>
        </p:spPr>
        <p:txBody>
          <a:bodyPr wrap="square" rtlCol="0">
            <a:spAutoFit/>
          </a:bodyPr>
          <a:lstStyle/>
          <a:p>
            <a:pPr marL="342900" indent="-342900">
              <a:buClr>
                <a:srgbClr val="C00000"/>
              </a:buClr>
              <a:buFont typeface="+mj-lt"/>
              <a:buAutoNum type="arabicPeriod" startAt="2"/>
            </a:pPr>
            <a:r>
              <a:rPr lang="en-US" sz="2400" dirty="0">
                <a:solidFill>
                  <a:prstClr val="black"/>
                </a:solidFill>
                <a:latin typeface="Arial"/>
              </a:rPr>
              <a:t>The law imposes certain obligations on the fiduciary from betraying the trust or loyalty that lies at the heart of the relationship.</a:t>
            </a:r>
          </a:p>
          <a:p>
            <a:pPr marL="342900" indent="-342900">
              <a:buClr>
                <a:srgbClr val="C00000"/>
              </a:buClr>
              <a:buFont typeface="+mj-lt"/>
              <a:buAutoNum type="arabicPeriod" startAt="2"/>
            </a:pPr>
            <a:endParaRPr lang="en-US" sz="2400" dirty="0">
              <a:solidFill>
                <a:prstClr val="black"/>
              </a:solidFill>
              <a:latin typeface="Arial"/>
            </a:endParaRPr>
          </a:p>
          <a:p>
            <a:pPr marL="742950" lvl="1" indent="-285750">
              <a:buClr>
                <a:srgbClr val="C00000"/>
              </a:buClr>
              <a:buFont typeface="Wingdings" panose="05000000000000000000" pitchFamily="2" charset="2"/>
              <a:buChar char="§"/>
            </a:pPr>
            <a:r>
              <a:rPr lang="en-US" sz="2400" dirty="0">
                <a:solidFill>
                  <a:prstClr val="black"/>
                </a:solidFill>
                <a:latin typeface="Arial"/>
              </a:rPr>
              <a:t>The law not only protects the legitimate expectations of the vulnerable person but also reinforces the integrity of the relationship in general, as they are valuable to society.</a:t>
            </a:r>
          </a:p>
          <a:p>
            <a:pPr>
              <a:buClr>
                <a:srgbClr val="C00000"/>
              </a:buClr>
            </a:pPr>
            <a:endParaRPr lang="en-US" sz="1600" dirty="0">
              <a:solidFill>
                <a:prstClr val="black"/>
              </a:solidFill>
              <a:latin typeface="Arial"/>
            </a:endParaRPr>
          </a:p>
        </p:txBody>
      </p:sp>
      <p:sp>
        <p:nvSpPr>
          <p:cNvPr id="7" name="Title 6"/>
          <p:cNvSpPr>
            <a:spLocks noGrp="1"/>
          </p:cNvSpPr>
          <p:nvPr>
            <p:ph type="title"/>
          </p:nvPr>
        </p:nvSpPr>
        <p:spPr/>
        <p:txBody>
          <a:bodyPr>
            <a:normAutofit fontScale="90000"/>
          </a:bodyPr>
          <a:lstStyle/>
          <a:p>
            <a:r>
              <a:rPr lang="en-US" dirty="0" smtClean="0"/>
              <a:t/>
            </a:r>
            <a:br>
              <a:rPr lang="en-US" dirty="0" smtClean="0"/>
            </a:br>
            <a:r>
              <a:rPr lang="en-US" b="1" cap="small" dirty="0" smtClean="0"/>
              <a:t>Fiduciary obligations</a:t>
            </a: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3</a:t>
            </a:fld>
            <a:endParaRPr lang="en-US" dirty="0">
              <a:latin typeface="Arial"/>
            </a:endParaRPr>
          </a:p>
        </p:txBody>
      </p:sp>
    </p:spTree>
    <p:extLst>
      <p:ext uri="{BB962C8B-B14F-4D97-AF65-F5344CB8AC3E}">
        <p14:creationId xmlns:p14="http://schemas.microsoft.com/office/powerpoint/2010/main" val="1461309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057400"/>
            <a:ext cx="8077200" cy="5016758"/>
          </a:xfrm>
          <a:prstGeom prst="rect">
            <a:avLst/>
          </a:prstGeom>
          <a:noFill/>
        </p:spPr>
        <p:txBody>
          <a:bodyPr wrap="square" rtlCol="0">
            <a:spAutoFit/>
          </a:bodyPr>
          <a:lstStyle/>
          <a:p>
            <a:pPr marL="342900" indent="-342900">
              <a:buClr>
                <a:srgbClr val="C00000"/>
              </a:buClr>
              <a:buFont typeface="+mj-lt"/>
              <a:buAutoNum type="arabicPeriod" startAt="3"/>
            </a:pPr>
            <a:r>
              <a:rPr lang="en-US" sz="2000" dirty="0">
                <a:solidFill>
                  <a:prstClr val="black"/>
                </a:solidFill>
                <a:latin typeface="Arial"/>
              </a:rPr>
              <a:t>An immigration consultant or lawyer has a high degree of expertise and knowledge upon which the client must rely.</a:t>
            </a:r>
          </a:p>
          <a:p>
            <a:pPr>
              <a:buClr>
                <a:srgbClr val="C00000"/>
              </a:buClr>
            </a:pPr>
            <a:endParaRPr lang="en-US" sz="2000" dirty="0">
              <a:solidFill>
                <a:prstClr val="black"/>
              </a:solidFill>
              <a:latin typeface="Arial"/>
            </a:endParaRPr>
          </a:p>
          <a:p>
            <a:pPr marL="742950" lvl="1" indent="-285750">
              <a:buClr>
                <a:srgbClr val="C00000"/>
              </a:buClr>
              <a:buFont typeface="Wingdings" panose="05000000000000000000" pitchFamily="2" charset="2"/>
              <a:buChar char="§"/>
            </a:pPr>
            <a:r>
              <a:rPr lang="en-US" sz="2000" dirty="0">
                <a:solidFill>
                  <a:prstClr val="black"/>
                </a:solidFill>
                <a:latin typeface="Arial"/>
              </a:rPr>
              <a:t>The client is inherently vulnerable as a result of the asymmetry in knowledge and expertise.</a:t>
            </a:r>
          </a:p>
          <a:p>
            <a:pPr lvl="1">
              <a:buClr>
                <a:srgbClr val="C00000"/>
              </a:buClr>
            </a:pPr>
            <a:endParaRPr lang="en-US" sz="2000" dirty="0">
              <a:solidFill>
                <a:prstClr val="black"/>
              </a:solidFill>
              <a:latin typeface="Arial"/>
            </a:endParaRPr>
          </a:p>
          <a:p>
            <a:pPr marL="742950" lvl="1" indent="-285750">
              <a:buClr>
                <a:srgbClr val="C00000"/>
              </a:buClr>
              <a:buFont typeface="Wingdings" panose="05000000000000000000" pitchFamily="2" charset="2"/>
              <a:buChar char="§"/>
            </a:pPr>
            <a:r>
              <a:rPr lang="en-US" sz="2000" dirty="0">
                <a:solidFill>
                  <a:prstClr val="black"/>
                </a:solidFill>
                <a:latin typeface="Arial"/>
              </a:rPr>
              <a:t>The fiduciary is able to influence the decisions of the client and inherent in the relationship is the understanding that influence will be exerted impartially and with the sole purpose of furthering the best interests of the client, and that the personal interests of the fiduciary will not affect the way this power is exercised</a:t>
            </a:r>
            <a:r>
              <a:rPr lang="en-US" sz="1600" dirty="0">
                <a:solidFill>
                  <a:prstClr val="black"/>
                </a:solidFill>
                <a:latin typeface="Arial"/>
              </a:rPr>
              <a:t>.</a:t>
            </a:r>
          </a:p>
          <a:p>
            <a:pPr>
              <a:buClr>
                <a:srgbClr val="C00000"/>
              </a:buClr>
            </a:pPr>
            <a:endParaRPr lang="en-US" sz="1600" dirty="0">
              <a:solidFill>
                <a:prstClr val="black"/>
              </a:solidFill>
              <a:latin typeface="Arial"/>
            </a:endParaRPr>
          </a:p>
          <a:p>
            <a:pPr marL="342900" indent="-342900">
              <a:buClr>
                <a:srgbClr val="C00000"/>
              </a:buClr>
              <a:buFont typeface="+mj-lt"/>
              <a:buAutoNum type="arabicPeriod" startAt="2"/>
            </a:pPr>
            <a:endParaRPr lang="en-US" sz="1600" dirty="0">
              <a:solidFill>
                <a:prstClr val="black"/>
              </a:solidFill>
              <a:latin typeface="Arial"/>
            </a:endParaRPr>
          </a:p>
          <a:p>
            <a:pPr marL="342900" indent="-342900">
              <a:buClr>
                <a:srgbClr val="C00000"/>
              </a:buClr>
              <a:buFont typeface="+mj-lt"/>
              <a:buAutoNum type="arabicPeriod" startAt="2"/>
            </a:pPr>
            <a:endParaRPr lang="en-US" sz="1600" dirty="0">
              <a:solidFill>
                <a:prstClr val="black"/>
              </a:solidFill>
              <a:latin typeface="Arial"/>
            </a:endParaRPr>
          </a:p>
          <a:p>
            <a:pPr marL="342900" indent="-342900">
              <a:buClr>
                <a:srgbClr val="C00000"/>
              </a:buClr>
              <a:buFont typeface="+mj-lt"/>
              <a:buAutoNum type="arabicPeriod" startAt="2"/>
            </a:pPr>
            <a:endParaRPr lang="en-US" sz="1600" dirty="0">
              <a:solidFill>
                <a:prstClr val="black"/>
              </a:solidFill>
              <a:latin typeface="Arial"/>
            </a:endParaRPr>
          </a:p>
          <a:p>
            <a:pPr>
              <a:buClr>
                <a:srgbClr val="C00000"/>
              </a:buClr>
            </a:pPr>
            <a:endParaRPr lang="en-US" sz="1600" dirty="0">
              <a:solidFill>
                <a:prstClr val="black"/>
              </a:solidFill>
              <a:latin typeface="Arial"/>
            </a:endParaRPr>
          </a:p>
        </p:txBody>
      </p:sp>
      <p:sp>
        <p:nvSpPr>
          <p:cNvPr id="7" name="Title 6"/>
          <p:cNvSpPr>
            <a:spLocks noGrp="1"/>
          </p:cNvSpPr>
          <p:nvPr>
            <p:ph type="title"/>
          </p:nvPr>
        </p:nvSpPr>
        <p:spPr/>
        <p:txBody>
          <a:bodyPr>
            <a:normAutofit fontScale="90000"/>
          </a:bodyPr>
          <a:lstStyle/>
          <a:p>
            <a:r>
              <a:rPr lang="en-US" dirty="0" smtClean="0"/>
              <a:t/>
            </a:r>
            <a:br>
              <a:rPr lang="en-US" dirty="0" smtClean="0"/>
            </a:br>
            <a:r>
              <a:rPr lang="en-US" b="1" cap="small" dirty="0" smtClean="0"/>
              <a:t>Fiduciary obligations</a:t>
            </a: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4</a:t>
            </a:fld>
            <a:endParaRPr lang="en-US" dirty="0">
              <a:latin typeface="Arial"/>
            </a:endParaRPr>
          </a:p>
        </p:txBody>
      </p:sp>
    </p:spTree>
    <p:extLst>
      <p:ext uri="{BB962C8B-B14F-4D97-AF65-F5344CB8AC3E}">
        <p14:creationId xmlns:p14="http://schemas.microsoft.com/office/powerpoint/2010/main" val="1842322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2057400"/>
            <a:ext cx="8077200" cy="4278094"/>
          </a:xfrm>
          <a:prstGeom prst="rect">
            <a:avLst/>
          </a:prstGeom>
          <a:noFill/>
        </p:spPr>
        <p:txBody>
          <a:bodyPr wrap="square" rtlCol="0">
            <a:spAutoFit/>
          </a:bodyPr>
          <a:lstStyle/>
          <a:p>
            <a:pPr marL="342900" indent="-342900">
              <a:buClr>
                <a:srgbClr val="C00000"/>
              </a:buClr>
              <a:buFont typeface="+mj-lt"/>
              <a:buAutoNum type="arabicPeriod"/>
            </a:pPr>
            <a:r>
              <a:rPr lang="en-US" sz="2400" dirty="0">
                <a:solidFill>
                  <a:prstClr val="black"/>
                </a:solidFill>
                <a:latin typeface="Arial"/>
              </a:rPr>
              <a:t>The consultant/lawyer is subject to obligations beyond the general duty of care owed to the client.</a:t>
            </a:r>
          </a:p>
          <a:p>
            <a:pPr>
              <a:buClr>
                <a:srgbClr val="C00000"/>
              </a:buClr>
            </a:pPr>
            <a:endParaRPr lang="en-US" sz="2400" dirty="0">
              <a:solidFill>
                <a:prstClr val="black"/>
              </a:solidFill>
              <a:latin typeface="Arial"/>
            </a:endParaRPr>
          </a:p>
          <a:p>
            <a:pPr marL="742950" lvl="1" indent="-285750">
              <a:buClr>
                <a:srgbClr val="C00000"/>
              </a:buClr>
              <a:buFont typeface="Wingdings" panose="05000000000000000000" pitchFamily="2" charset="2"/>
              <a:buChar char="§"/>
            </a:pPr>
            <a:r>
              <a:rPr lang="en-US" sz="2400" dirty="0">
                <a:solidFill>
                  <a:prstClr val="black"/>
                </a:solidFill>
                <a:latin typeface="Arial"/>
              </a:rPr>
              <a:t>They must completely subordinate their personal interests to those of the client.</a:t>
            </a:r>
          </a:p>
          <a:p>
            <a:pPr lvl="1">
              <a:buClr>
                <a:srgbClr val="C00000"/>
              </a:buClr>
            </a:pPr>
            <a:endParaRPr lang="en-US" sz="2400" dirty="0">
              <a:solidFill>
                <a:prstClr val="black"/>
              </a:solidFill>
              <a:latin typeface="Arial"/>
            </a:endParaRPr>
          </a:p>
          <a:p>
            <a:pPr marL="742950" lvl="1" indent="-285750">
              <a:buClr>
                <a:srgbClr val="C00000"/>
              </a:buClr>
              <a:buFont typeface="Wingdings" panose="05000000000000000000" pitchFamily="2" charset="2"/>
              <a:buChar char="§"/>
            </a:pPr>
            <a:r>
              <a:rPr lang="en-US" sz="2400" dirty="0">
                <a:solidFill>
                  <a:prstClr val="black"/>
                </a:solidFill>
                <a:latin typeface="Arial"/>
              </a:rPr>
              <a:t>Some aspects of this duty – full disclosure; confidentiality; prohibition against personal gain; avoidance of conflicts of interest.</a:t>
            </a:r>
          </a:p>
          <a:p>
            <a:pPr>
              <a:buClr>
                <a:srgbClr val="C00000"/>
              </a:buClr>
            </a:pPr>
            <a:endParaRPr lang="en-US" sz="2400" dirty="0">
              <a:solidFill>
                <a:prstClr val="black"/>
              </a:solidFill>
              <a:latin typeface="Arial"/>
            </a:endParaRPr>
          </a:p>
          <a:p>
            <a:pPr>
              <a:buClr>
                <a:srgbClr val="C00000"/>
              </a:buClr>
            </a:pPr>
            <a:endParaRPr lang="en-US" sz="1600" dirty="0">
              <a:solidFill>
                <a:prstClr val="black"/>
              </a:solidFill>
              <a:latin typeface="Arial"/>
            </a:endParaRPr>
          </a:p>
          <a:p>
            <a:pPr>
              <a:buClr>
                <a:srgbClr val="C00000"/>
              </a:buClr>
            </a:pPr>
            <a:endParaRPr lang="en-US" sz="1600" dirty="0">
              <a:solidFill>
                <a:prstClr val="black"/>
              </a:solidFill>
              <a:latin typeface="Arial"/>
            </a:endParaRPr>
          </a:p>
        </p:txBody>
      </p:sp>
      <p:sp>
        <p:nvSpPr>
          <p:cNvPr id="7" name="Title 6"/>
          <p:cNvSpPr>
            <a:spLocks noGrp="1"/>
          </p:cNvSpPr>
          <p:nvPr>
            <p:ph type="title"/>
          </p:nvPr>
        </p:nvSpPr>
        <p:spPr>
          <a:xfrm>
            <a:off x="1981200" y="381000"/>
            <a:ext cx="8229600" cy="990600"/>
          </a:xfrm>
        </p:spPr>
        <p:txBody>
          <a:bodyPr>
            <a:normAutofit fontScale="90000"/>
          </a:bodyPr>
          <a:lstStyle/>
          <a:p>
            <a:r>
              <a:rPr lang="en-US" dirty="0" smtClean="0"/>
              <a:t/>
            </a:r>
            <a:br>
              <a:rPr lang="en-US" dirty="0" smtClean="0"/>
            </a:br>
            <a:r>
              <a:rPr lang="en-US" dirty="0" smtClean="0"/>
              <a:t>The </a:t>
            </a:r>
            <a:r>
              <a:rPr lang="en-US" dirty="0"/>
              <a:t>Nature of the Duty:</a:t>
            </a: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5</a:t>
            </a:fld>
            <a:endParaRPr lang="en-US" dirty="0">
              <a:latin typeface="Arial"/>
            </a:endParaRPr>
          </a:p>
        </p:txBody>
      </p:sp>
    </p:spTree>
    <p:extLst>
      <p:ext uri="{BB962C8B-B14F-4D97-AF65-F5344CB8AC3E}">
        <p14:creationId xmlns:p14="http://schemas.microsoft.com/office/powerpoint/2010/main" val="2783673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1676400"/>
            <a:ext cx="8077200" cy="5016758"/>
          </a:xfrm>
          <a:prstGeom prst="rect">
            <a:avLst/>
          </a:prstGeom>
          <a:noFill/>
        </p:spPr>
        <p:txBody>
          <a:bodyPr wrap="square" rtlCol="0">
            <a:spAutoFit/>
          </a:bodyPr>
          <a:lstStyle/>
          <a:p>
            <a:pPr marL="342900" indent="-342900">
              <a:buClr>
                <a:srgbClr val="C00000"/>
              </a:buClr>
              <a:buFont typeface="+mj-lt"/>
              <a:buAutoNum type="arabicPeriod" startAt="2"/>
            </a:pPr>
            <a:r>
              <a:rPr lang="en-US" sz="1600" dirty="0">
                <a:solidFill>
                  <a:prstClr val="black"/>
                </a:solidFill>
                <a:latin typeface="Arial"/>
              </a:rPr>
              <a:t>The fiduciary obligation may arise prior to the formal inception of the relationship and will likely still exist long after the formal relationship is terminated.</a:t>
            </a:r>
          </a:p>
          <a:p>
            <a:endParaRPr lang="en-US" sz="1600" dirty="0">
              <a:solidFill>
                <a:prstClr val="black"/>
              </a:solidFill>
              <a:latin typeface="Arial"/>
            </a:endParaRPr>
          </a:p>
          <a:p>
            <a:pPr marL="742950" lvl="1" indent="-285750">
              <a:buClr>
                <a:srgbClr val="C00000"/>
              </a:buClr>
              <a:buFont typeface="Wingdings" panose="05000000000000000000" pitchFamily="2" charset="2"/>
              <a:buChar char="§"/>
            </a:pPr>
            <a:r>
              <a:rPr lang="en-US" sz="1600" dirty="0">
                <a:solidFill>
                  <a:prstClr val="black"/>
                </a:solidFill>
                <a:latin typeface="Arial"/>
              </a:rPr>
              <a:t>The onus will be on the consultant/lawyer to disprove any presumption that their actions have been motivated by self-interest.</a:t>
            </a:r>
          </a:p>
          <a:p>
            <a:pPr marL="742950" lvl="1" indent="-285750">
              <a:buClr>
                <a:srgbClr val="C00000"/>
              </a:buClr>
              <a:buFont typeface="Wingdings" panose="05000000000000000000" pitchFamily="2" charset="2"/>
              <a:buChar char="§"/>
            </a:pPr>
            <a:endParaRPr lang="en-US" sz="1600" dirty="0">
              <a:solidFill>
                <a:prstClr val="black"/>
              </a:solidFill>
              <a:latin typeface="Arial"/>
            </a:endParaRPr>
          </a:p>
          <a:p>
            <a:pPr marL="742950" lvl="1" indent="-285750">
              <a:buClr>
                <a:srgbClr val="C00000"/>
              </a:buClr>
              <a:buFont typeface="Wingdings" panose="05000000000000000000" pitchFamily="2" charset="2"/>
              <a:buChar char="§"/>
            </a:pPr>
            <a:r>
              <a:rPr lang="en-US" sz="1600" dirty="0">
                <a:solidFill>
                  <a:prstClr val="black"/>
                </a:solidFill>
                <a:latin typeface="Arial"/>
              </a:rPr>
              <a:t>The fiduciary in breach will not be able to escape liability on the grounds that he/she acted in good faith.</a:t>
            </a:r>
          </a:p>
          <a:p>
            <a:pPr marL="742950" lvl="1" indent="-285750">
              <a:buClr>
                <a:srgbClr val="C00000"/>
              </a:buClr>
              <a:buFont typeface="Wingdings" panose="05000000000000000000" pitchFamily="2" charset="2"/>
              <a:buChar char="§"/>
            </a:pPr>
            <a:endParaRPr lang="en-US" sz="1600" dirty="0">
              <a:solidFill>
                <a:prstClr val="black"/>
              </a:solidFill>
              <a:latin typeface="Arial"/>
            </a:endParaRPr>
          </a:p>
          <a:p>
            <a:pPr marL="742950" lvl="1" indent="-285750">
              <a:buClr>
                <a:srgbClr val="C00000"/>
              </a:buClr>
              <a:buFont typeface="Wingdings" panose="05000000000000000000" pitchFamily="2" charset="2"/>
              <a:buChar char="§"/>
            </a:pPr>
            <a:r>
              <a:rPr lang="en-US" sz="1600" dirty="0">
                <a:solidFill>
                  <a:prstClr val="black"/>
                </a:solidFill>
                <a:latin typeface="Arial"/>
              </a:rPr>
              <a:t>It is the fact of departure from adherence to the client's best interests, rather than an evaluation of the fiduciary's motive in the departure, that constitutes a breach.</a:t>
            </a:r>
          </a:p>
          <a:p>
            <a:pPr marL="742950" lvl="1" indent="-285750">
              <a:buClr>
                <a:srgbClr val="C00000"/>
              </a:buClr>
              <a:buFont typeface="Wingdings" panose="05000000000000000000" pitchFamily="2" charset="2"/>
              <a:buChar char="§"/>
            </a:pPr>
            <a:endParaRPr lang="en-US" sz="1600" dirty="0">
              <a:solidFill>
                <a:prstClr val="black"/>
              </a:solidFill>
              <a:latin typeface="Arial"/>
            </a:endParaRPr>
          </a:p>
          <a:p>
            <a:pPr marL="742950" lvl="1" indent="-285750">
              <a:buClr>
                <a:srgbClr val="C00000"/>
              </a:buClr>
              <a:buFont typeface="Wingdings" panose="05000000000000000000" pitchFamily="2" charset="2"/>
              <a:buChar char="§"/>
            </a:pPr>
            <a:r>
              <a:rPr lang="en-US" sz="1600" dirty="0">
                <a:solidFill>
                  <a:prstClr val="black"/>
                </a:solidFill>
                <a:latin typeface="Arial"/>
              </a:rPr>
              <a:t>It is not necessary for the fiduciary to have actually profited personally from the breach…even if the services were rendered gratuitously, fiduciary duties may still arise.</a:t>
            </a:r>
          </a:p>
          <a:p>
            <a:pPr marL="742950" lvl="1" indent="-285750">
              <a:buClr>
                <a:srgbClr val="C00000"/>
              </a:buClr>
              <a:buFont typeface="Wingdings" panose="05000000000000000000" pitchFamily="2" charset="2"/>
              <a:buChar char="§"/>
            </a:pPr>
            <a:endParaRPr lang="en-CA" sz="1600" dirty="0">
              <a:solidFill>
                <a:prstClr val="black"/>
              </a:solidFill>
              <a:latin typeface="Arial"/>
            </a:endParaRPr>
          </a:p>
          <a:p>
            <a:pPr marL="742950" lvl="1" indent="-285750">
              <a:buClr>
                <a:srgbClr val="C00000"/>
              </a:buClr>
              <a:buFont typeface="Wingdings" panose="05000000000000000000" pitchFamily="2" charset="2"/>
              <a:buChar char="§"/>
            </a:pPr>
            <a:r>
              <a:rPr lang="en-US" sz="1600" dirty="0">
                <a:solidFill>
                  <a:prstClr val="black"/>
                </a:solidFill>
                <a:latin typeface="Arial"/>
              </a:rPr>
              <a:t>The fact that the client may have benefited from the breach, nor the fact that the client may have suffered the loss in any event, is not an excuse.</a:t>
            </a:r>
          </a:p>
          <a:p>
            <a:endParaRPr lang="en-US" sz="1600" dirty="0">
              <a:solidFill>
                <a:prstClr val="black"/>
              </a:solidFill>
              <a:latin typeface="Arial"/>
            </a:endParaRPr>
          </a:p>
        </p:txBody>
      </p:sp>
      <p:sp>
        <p:nvSpPr>
          <p:cNvPr id="7" name="Title 6"/>
          <p:cNvSpPr>
            <a:spLocks noGrp="1"/>
          </p:cNvSpPr>
          <p:nvPr>
            <p:ph type="title"/>
          </p:nvPr>
        </p:nvSpPr>
        <p:spPr>
          <a:xfrm>
            <a:off x="1981200" y="381000"/>
            <a:ext cx="8229600" cy="990600"/>
          </a:xfrm>
        </p:spPr>
        <p:txBody>
          <a:bodyPr>
            <a:normAutofit fontScale="90000"/>
          </a:bodyPr>
          <a:lstStyle/>
          <a:p>
            <a:r>
              <a:rPr lang="en-US" dirty="0" smtClean="0"/>
              <a:t/>
            </a:r>
            <a:br>
              <a:rPr lang="en-US" dirty="0" smtClean="0"/>
            </a:br>
            <a:r>
              <a:rPr lang="en-US" dirty="0" smtClean="0"/>
              <a:t>The </a:t>
            </a:r>
            <a:r>
              <a:rPr lang="en-US" dirty="0"/>
              <a:t>Nature of the Duty:</a:t>
            </a: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6</a:t>
            </a:fld>
            <a:endParaRPr lang="en-US" dirty="0">
              <a:latin typeface="Arial"/>
            </a:endParaRPr>
          </a:p>
        </p:txBody>
      </p:sp>
    </p:spTree>
    <p:extLst>
      <p:ext uri="{BB962C8B-B14F-4D97-AF65-F5344CB8AC3E}">
        <p14:creationId xmlns:p14="http://schemas.microsoft.com/office/powerpoint/2010/main" val="1125915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057401"/>
            <a:ext cx="8077200" cy="3139321"/>
          </a:xfrm>
          <a:prstGeom prst="rect">
            <a:avLst/>
          </a:prstGeom>
          <a:noFill/>
        </p:spPr>
        <p:txBody>
          <a:bodyPr wrap="square" rtlCol="0">
            <a:spAutoFit/>
          </a:bodyPr>
          <a:lstStyle/>
          <a:p>
            <a:pPr marL="457200" indent="-457200">
              <a:buClr>
                <a:srgbClr val="C00000"/>
              </a:buClr>
              <a:buFont typeface="+mj-lt"/>
              <a:buAutoNum type="arabicPeriod"/>
            </a:pPr>
            <a:r>
              <a:rPr lang="en-US" dirty="0">
                <a:solidFill>
                  <a:prstClr val="black"/>
                </a:solidFill>
                <a:latin typeface="Arial"/>
              </a:rPr>
              <a:t>Any profit must be disgorged and the client must be compensated for losses.</a:t>
            </a:r>
          </a:p>
          <a:p>
            <a:pPr>
              <a:buClr>
                <a:srgbClr val="C00000"/>
              </a:buClr>
            </a:pPr>
            <a:endParaRPr lang="en-US" dirty="0">
              <a:solidFill>
                <a:prstClr val="black"/>
              </a:solidFill>
              <a:latin typeface="Arial"/>
            </a:endParaRPr>
          </a:p>
          <a:p>
            <a:pPr marL="800100" lvl="1" indent="-342900">
              <a:buClr>
                <a:srgbClr val="C00000"/>
              </a:buClr>
              <a:buFont typeface="Wingdings" panose="05000000000000000000" pitchFamily="2" charset="2"/>
              <a:buChar char="§"/>
            </a:pPr>
            <a:r>
              <a:rPr lang="en-US" dirty="0">
                <a:solidFill>
                  <a:prstClr val="black"/>
                </a:solidFill>
                <a:latin typeface="Arial"/>
              </a:rPr>
              <a:t>Damages awarded for breach of fiduciary duty are potentially very extensive... more so than those that would ordinarily be available for simple negligence or breach of contract.</a:t>
            </a:r>
          </a:p>
          <a:p>
            <a:pPr marL="800100" lvl="1" indent="-342900">
              <a:buClr>
                <a:srgbClr val="C00000"/>
              </a:buClr>
              <a:buFont typeface="Wingdings" panose="05000000000000000000" pitchFamily="2" charset="2"/>
              <a:buChar char="§"/>
            </a:pPr>
            <a:endParaRPr lang="en-US" dirty="0">
              <a:solidFill>
                <a:prstClr val="black"/>
              </a:solidFill>
              <a:latin typeface="Arial"/>
            </a:endParaRPr>
          </a:p>
          <a:p>
            <a:pPr marL="800100" lvl="1" indent="-342900">
              <a:buClr>
                <a:srgbClr val="C00000"/>
              </a:buClr>
              <a:buFont typeface="Wingdings" panose="05000000000000000000" pitchFamily="2" charset="2"/>
              <a:buChar char="§"/>
            </a:pPr>
            <a:r>
              <a:rPr lang="en-US" dirty="0">
                <a:solidFill>
                  <a:prstClr val="black"/>
                </a:solidFill>
                <a:latin typeface="Arial"/>
              </a:rPr>
              <a:t>Damages are not necessarily limited on grounds that the injury suffered was not reasonably foreseeable or that it could have been avoided.</a:t>
            </a:r>
          </a:p>
          <a:p>
            <a:pPr marL="800100" lvl="1" indent="-342900">
              <a:buClr>
                <a:srgbClr val="C00000"/>
              </a:buClr>
              <a:buFont typeface="Wingdings" panose="05000000000000000000" pitchFamily="2" charset="2"/>
              <a:buChar char="§"/>
            </a:pPr>
            <a:endParaRPr lang="en-US" dirty="0">
              <a:solidFill>
                <a:prstClr val="black"/>
              </a:solidFill>
              <a:latin typeface="Arial"/>
            </a:endParaRPr>
          </a:p>
        </p:txBody>
      </p:sp>
      <p:sp>
        <p:nvSpPr>
          <p:cNvPr id="7" name="Title 6"/>
          <p:cNvSpPr>
            <a:spLocks noGrp="1"/>
          </p:cNvSpPr>
          <p:nvPr>
            <p:ph type="title"/>
          </p:nvPr>
        </p:nvSpPr>
        <p:spPr/>
        <p:txBody>
          <a:bodyPr>
            <a:normAutofit fontScale="90000"/>
          </a:bodyPr>
          <a:lstStyle/>
          <a:p>
            <a:r>
              <a:rPr lang="en-US" dirty="0"/>
              <a:t/>
            </a:r>
            <a:br>
              <a:rPr lang="en-US" dirty="0"/>
            </a:br>
            <a:r>
              <a:rPr lang="en-US" dirty="0" smtClean="0"/>
              <a:t/>
            </a:r>
            <a:br>
              <a:rPr lang="en-US" dirty="0" smtClean="0"/>
            </a:br>
            <a:r>
              <a:rPr lang="en-US" b="1" cap="small" dirty="0" smtClean="0"/>
              <a:t>Consequences of a breach</a:t>
            </a:r>
            <a:r>
              <a:rPr lang="en-US" dirty="0"/>
              <a:t/>
            </a:r>
            <a:br>
              <a:rPr lang="en-US" dirty="0"/>
            </a:br>
            <a:r>
              <a:rPr lang="en-US" dirty="0" smtClean="0"/>
              <a:t/>
            </a:r>
            <a:br>
              <a:rPr lang="en-US" dirty="0" smtClean="0"/>
            </a:b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7</a:t>
            </a:fld>
            <a:endParaRPr lang="en-US" dirty="0">
              <a:latin typeface="Arial"/>
            </a:endParaRPr>
          </a:p>
        </p:txBody>
      </p:sp>
    </p:spTree>
    <p:extLst>
      <p:ext uri="{BB962C8B-B14F-4D97-AF65-F5344CB8AC3E}">
        <p14:creationId xmlns:p14="http://schemas.microsoft.com/office/powerpoint/2010/main" val="2386296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8229600" cy="685800"/>
          </a:xfrm>
        </p:spPr>
        <p:txBody>
          <a:bodyPr>
            <a:normAutofit fontScale="90000"/>
          </a:bodyPr>
          <a:lstStyle/>
          <a:p>
            <a:r>
              <a:rPr lang="en-US" dirty="0" smtClean="0"/>
              <a:t/>
            </a:r>
            <a:br>
              <a:rPr lang="en-US" dirty="0" smtClean="0"/>
            </a:br>
            <a:r>
              <a:rPr lang="en-US" dirty="0" smtClean="0"/>
              <a:t>Consequences </a:t>
            </a:r>
            <a:r>
              <a:rPr lang="en-US" dirty="0"/>
              <a:t>of a breach</a:t>
            </a:r>
            <a:br>
              <a:rPr lang="en-US" dirty="0"/>
            </a:br>
            <a:endParaRPr lang="en-US"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8</a:t>
            </a:fld>
            <a:endParaRPr lang="en-US">
              <a:latin typeface="Arial"/>
            </a:endParaRPr>
          </a:p>
        </p:txBody>
      </p:sp>
      <p:sp>
        <p:nvSpPr>
          <p:cNvPr id="6" name="TextBox 5"/>
          <p:cNvSpPr txBox="1"/>
          <p:nvPr/>
        </p:nvSpPr>
        <p:spPr>
          <a:xfrm>
            <a:off x="2118872" y="1313455"/>
            <a:ext cx="7787128" cy="5078313"/>
          </a:xfrm>
          <a:prstGeom prst="rect">
            <a:avLst/>
          </a:prstGeom>
          <a:noFill/>
        </p:spPr>
        <p:txBody>
          <a:bodyPr wrap="square" rtlCol="0">
            <a:spAutoFit/>
          </a:bodyPr>
          <a:lstStyle/>
          <a:p>
            <a:r>
              <a:rPr lang="en-US" dirty="0">
                <a:solidFill>
                  <a:prstClr val="black"/>
                </a:solidFill>
                <a:latin typeface="Arial"/>
              </a:rPr>
              <a:t>In the case of Hodgkinson v. Sims (1994), 57 C.P.R. (3rd) 1, a tax accountant had advised a stockbroker to invest in a particular real estate project. The accountant had a financial relationship with the promoters of the project but did not disclose this fact to the stockbroker. The stockbroker made the investment, but subsequently suffered huge losses when the property market crashed. The court found that a fiduciary relationship existed between the parties, and that the accountant had breached his duty in failing to reveal his financial interest in the project. Even though it was found that the investment was made at fair market value, the accountant was still liable for the losses sustained by the stockbroker as a result of the collapse of the property market. The reason was that the stockbroker would not have made the investment in the first place had the accountant not breached his fiduciary duty. There is little reason to think that the result would have been any different had the case concerned an immigration consultant advising an immigrant investor.</a:t>
            </a:r>
          </a:p>
          <a:p>
            <a:endParaRPr lang="en-US" dirty="0">
              <a:solidFill>
                <a:prstClr val="black"/>
              </a:solidFill>
              <a:latin typeface="Arial"/>
            </a:endParaRPr>
          </a:p>
          <a:p>
            <a:pPr marL="285750" indent="-285750">
              <a:buFont typeface="Wingdings" panose="05000000000000000000" pitchFamily="2" charset="2"/>
              <a:buChar char="§"/>
            </a:pPr>
            <a:r>
              <a:rPr lang="en-US" dirty="0">
                <a:solidFill>
                  <a:prstClr val="black"/>
                </a:solidFill>
                <a:latin typeface="Arial"/>
              </a:rPr>
              <a:t>The courts have stated they will award damages to achieve "just and equitable" results… fraud versus no intentional disloyalty.</a:t>
            </a:r>
          </a:p>
        </p:txBody>
      </p:sp>
    </p:spTree>
    <p:extLst>
      <p:ext uri="{BB962C8B-B14F-4D97-AF65-F5344CB8AC3E}">
        <p14:creationId xmlns:p14="http://schemas.microsoft.com/office/powerpoint/2010/main" val="345526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057400"/>
            <a:ext cx="8077200" cy="4801314"/>
          </a:xfrm>
          <a:prstGeom prst="rect">
            <a:avLst/>
          </a:prstGeom>
          <a:noFill/>
        </p:spPr>
        <p:txBody>
          <a:bodyPr wrap="square" rtlCol="0">
            <a:spAutoFit/>
          </a:bodyPr>
          <a:lstStyle/>
          <a:p>
            <a:pPr marL="342900" indent="-342900">
              <a:buClr>
                <a:srgbClr val="C00000"/>
              </a:buClr>
              <a:buFont typeface="+mj-lt"/>
              <a:buAutoNum type="arabicPeriod"/>
            </a:pPr>
            <a:r>
              <a:rPr lang="en-US" dirty="0">
                <a:solidFill>
                  <a:prstClr val="black"/>
                </a:solidFill>
                <a:latin typeface="Arial"/>
              </a:rPr>
              <a:t>The nature and scope of fiduciary obligations may vary significantly across different relationships and situations.</a:t>
            </a:r>
          </a:p>
          <a:p>
            <a:pPr>
              <a:buClr>
                <a:srgbClr val="C00000"/>
              </a:buCl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The scope and intensity of fiduciary obligations in a particular case will depend on the nature of the relationship and the legitimate expectations of the parties in the circumstances i.e. where the client is particularly vulnerable to the exercise of discretion by the fiduciary because of language problems or lack of familiarity with the subject on which he or she seeks advice, the law will impose a higher standard of conduct to ensure the fiduciary's fidelity to the interest of the client.</a:t>
            </a:r>
          </a:p>
          <a:p>
            <a:pPr marL="742950" lvl="1" indent="-285750">
              <a:buClr>
                <a:srgbClr val="C00000"/>
              </a:buClr>
              <a:buFont typeface="Wingdings" panose="05000000000000000000" pitchFamily="2" charset="2"/>
              <a:buChar char="§"/>
            </a:pPr>
            <a:endParaRPr lang="en-US" dirty="0">
              <a:solidFill>
                <a:prstClr val="black"/>
              </a:solidFill>
              <a:latin typeface="Arial"/>
            </a:endParaRPr>
          </a:p>
          <a:p>
            <a:pPr marL="742950" lvl="1" indent="-285750">
              <a:buClr>
                <a:srgbClr val="C00000"/>
              </a:buClr>
              <a:buFont typeface="Wingdings" panose="05000000000000000000" pitchFamily="2" charset="2"/>
              <a:buChar char="§"/>
            </a:pPr>
            <a:r>
              <a:rPr lang="en-US" dirty="0">
                <a:solidFill>
                  <a:prstClr val="black"/>
                </a:solidFill>
                <a:latin typeface="Arial"/>
              </a:rPr>
              <a:t>Where there is a clear mutual understanding that the fiduciary acts only with respect to certain matters, and the client is fairly sophisticated, the fiduciary duties may be correspondingly restricted.		</a:t>
            </a:r>
          </a:p>
          <a:p>
            <a:pPr lvl="1">
              <a:buClr>
                <a:srgbClr val="C00000"/>
              </a:buClr>
            </a:pPr>
            <a:endParaRPr lang="en-US" dirty="0">
              <a:solidFill>
                <a:prstClr val="black"/>
              </a:solidFill>
              <a:latin typeface="Arial"/>
            </a:endParaRPr>
          </a:p>
          <a:p>
            <a:pPr lvl="1" algn="r">
              <a:buClr>
                <a:srgbClr val="C00000"/>
              </a:buClr>
            </a:pPr>
            <a:r>
              <a:rPr lang="en-US" dirty="0">
                <a:solidFill>
                  <a:prstClr val="black"/>
                </a:solidFill>
                <a:latin typeface="Arial"/>
              </a:rPr>
              <a:t>cont.</a:t>
            </a:r>
          </a:p>
        </p:txBody>
      </p:sp>
      <p:sp>
        <p:nvSpPr>
          <p:cNvPr id="7" name="Title 6"/>
          <p:cNvSpPr>
            <a:spLocks noGrp="1"/>
          </p:cNvSpPr>
          <p:nvPr>
            <p:ph type="title"/>
          </p:nvPr>
        </p:nvSpPr>
        <p:spPr/>
        <p:txBody>
          <a:bodyPr>
            <a:normAutofit fontScale="90000"/>
          </a:bodyPr>
          <a:lstStyle/>
          <a:p>
            <a:r>
              <a:rPr lang="en-US" dirty="0"/>
              <a:t/>
            </a:r>
            <a:br>
              <a:rPr lang="en-US" dirty="0"/>
            </a:br>
            <a:r>
              <a:rPr lang="en-US" b="1" cap="small" dirty="0" smtClean="0"/>
              <a:t>Aspects of fiduciary duty:</a:t>
            </a:r>
            <a:br>
              <a:rPr lang="en-US" b="1" cap="small" dirty="0" smtClean="0"/>
            </a:br>
            <a:r>
              <a:rPr lang="en-US" b="1" cap="small" dirty="0" smtClean="0"/>
              <a:t/>
            </a:r>
            <a:br>
              <a:rPr lang="en-US" b="1" cap="small" dirty="0" smtClean="0"/>
            </a:br>
            <a:endParaRPr lang="en-US" sz="2700" b="1" cap="small" dirty="0"/>
          </a:p>
        </p:txBody>
      </p:sp>
      <p:sp>
        <p:nvSpPr>
          <p:cNvPr id="3" name="Footer Placeholder 2"/>
          <p:cNvSpPr>
            <a:spLocks noGrp="1"/>
          </p:cNvSpPr>
          <p:nvPr>
            <p:ph type="ftr" sz="quarter" idx="11"/>
          </p:nvPr>
        </p:nvSpPr>
        <p:spPr/>
        <p:txBody>
          <a:bodyPr/>
          <a:lstStyle/>
          <a:p>
            <a:r>
              <a:rPr lang="en-US" sz="1000" dirty="0">
                <a:latin typeface="Arial"/>
              </a:rPr>
              <a:t>Business Immigration Law Group</a:t>
            </a:r>
          </a:p>
        </p:txBody>
      </p:sp>
      <p:sp>
        <p:nvSpPr>
          <p:cNvPr id="4" name="Slide Number Placeholder 3"/>
          <p:cNvSpPr>
            <a:spLocks noGrp="1"/>
          </p:cNvSpPr>
          <p:nvPr>
            <p:ph type="sldNum" sz="quarter" idx="12"/>
          </p:nvPr>
        </p:nvSpPr>
        <p:spPr/>
        <p:txBody>
          <a:bodyPr/>
          <a:lstStyle/>
          <a:p>
            <a:fld id="{0B13E978-E9AB-4E08-BE72-0B8F7F78C655}" type="slidenum">
              <a:rPr lang="en-US">
                <a:latin typeface="Arial"/>
              </a:rPr>
              <a:pPr/>
              <a:t>9</a:t>
            </a:fld>
            <a:endParaRPr lang="en-US" dirty="0">
              <a:latin typeface="Arial"/>
            </a:endParaRPr>
          </a:p>
        </p:txBody>
      </p:sp>
    </p:spTree>
    <p:extLst>
      <p:ext uri="{BB962C8B-B14F-4D97-AF65-F5344CB8AC3E}">
        <p14:creationId xmlns:p14="http://schemas.microsoft.com/office/powerpoint/2010/main" val="4939780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2939</Words>
  <Application>Microsoft Office PowerPoint</Application>
  <PresentationFormat>Widescreen</PresentationFormat>
  <Paragraphs>283</Paragraphs>
  <Slides>25</Slides>
  <Notes>20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Wingdings</vt:lpstr>
      <vt:lpstr>Clarity</vt:lpstr>
      <vt:lpstr>1_Clarity</vt:lpstr>
      <vt:lpstr>fiduciary OBLIGATIONS: THE FIDUCIARY RELATIONSHIP</vt:lpstr>
      <vt:lpstr>Fiduciary obligations</vt:lpstr>
      <vt:lpstr> Fiduciary obligations</vt:lpstr>
      <vt:lpstr> Fiduciary obligations</vt:lpstr>
      <vt:lpstr> The Nature of the Duty:</vt:lpstr>
      <vt:lpstr> The Nature of the Duty:</vt:lpstr>
      <vt:lpstr>  Consequences of a breach  </vt:lpstr>
      <vt:lpstr> Consequences of a breach </vt:lpstr>
      <vt:lpstr> Aspects of fiduciary duty:  </vt:lpstr>
      <vt:lpstr> Aspects of fiduciary duty:  </vt:lpstr>
      <vt:lpstr>Aspects of fiduciary duty: </vt:lpstr>
      <vt:lpstr> Aspects of fiduciary duty:  </vt:lpstr>
      <vt:lpstr> Confidentiality of information:  </vt:lpstr>
      <vt:lpstr> Confidentiality of information: </vt:lpstr>
      <vt:lpstr> Adherence to client's instructions: </vt:lpstr>
      <vt:lpstr>Conflicts of interest  </vt:lpstr>
      <vt:lpstr>Conflicts of interest  </vt:lpstr>
      <vt:lpstr>Conflicts of interest  </vt:lpstr>
      <vt:lpstr>Conflicts of interest  </vt:lpstr>
      <vt:lpstr>Conflicts of interest  </vt:lpstr>
      <vt:lpstr> Competence vs. Fiduciary Duty </vt:lpstr>
      <vt:lpstr> Penalties for breach of fiduciary duties: </vt:lpstr>
      <vt:lpstr>  Fiduciary Duty – Immigration Officers </vt:lpstr>
      <vt:lpstr>Conclusion: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fiduciary OBLIGATIONS</dc:title>
  <dc:creator>Nicole Richardson</dc:creator>
  <cp:lastModifiedBy>Nicole Richardson</cp:lastModifiedBy>
  <cp:revision>2</cp:revision>
  <dcterms:created xsi:type="dcterms:W3CDTF">2021-09-22T19:21:22Z</dcterms:created>
  <dcterms:modified xsi:type="dcterms:W3CDTF">2021-09-30T20:12:39Z</dcterms:modified>
</cp:coreProperties>
</file>